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 id="2147484083" r:id="rId2"/>
  </p:sldMasterIdLst>
  <p:notesMasterIdLst>
    <p:notesMasterId r:id="rId19"/>
  </p:notesMasterIdLst>
  <p:sldIdLst>
    <p:sldId id="256" r:id="rId3"/>
    <p:sldId id="304" r:id="rId4"/>
    <p:sldId id="305" r:id="rId5"/>
    <p:sldId id="306" r:id="rId6"/>
    <p:sldId id="307" r:id="rId7"/>
    <p:sldId id="308" r:id="rId8"/>
    <p:sldId id="312" r:id="rId9"/>
    <p:sldId id="309" r:id="rId10"/>
    <p:sldId id="310" r:id="rId11"/>
    <p:sldId id="280" r:id="rId12"/>
    <p:sldId id="288" r:id="rId13"/>
    <p:sldId id="300" r:id="rId14"/>
    <p:sldId id="311" r:id="rId15"/>
    <p:sldId id="284" r:id="rId16"/>
    <p:sldId id="298" r:id="rId17"/>
    <p:sldId id="299"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79" userDrawn="1">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5E3B"/>
    <a:srgbClr val="868876"/>
    <a:srgbClr val="E7E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22" autoAdjust="0"/>
  </p:normalViewPr>
  <p:slideViewPr>
    <p:cSldViewPr>
      <p:cViewPr varScale="1">
        <p:scale>
          <a:sx n="81" d="100"/>
          <a:sy n="81" d="100"/>
        </p:scale>
        <p:origin x="-90" y="-522"/>
      </p:cViewPr>
      <p:guideLst>
        <p:guide orient="horz" pos="2160"/>
        <p:guide pos="2879"/>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C92B7-AEB6-47DE-8F54-CCCFBAE10041}" type="datetimeFigureOut">
              <a:rPr lang="en-US" smtClean="0"/>
              <a:t>1/20/2015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A28FF-F7ED-4C81-B276-1FABCF27F32C}" type="slidenum">
              <a:rPr lang="en-US" smtClean="0"/>
              <a:t>‹#›</a:t>
            </a:fld>
            <a:endParaRPr lang="en-US"/>
          </a:p>
        </p:txBody>
      </p:sp>
    </p:spTree>
    <p:extLst>
      <p:ext uri="{BB962C8B-B14F-4D97-AF65-F5344CB8AC3E}">
        <p14:creationId xmlns:p14="http://schemas.microsoft.com/office/powerpoint/2010/main" val="220088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A28FF-F7ED-4C81-B276-1FABCF27F32C}" type="slidenum">
              <a:rPr lang="en-US" smtClean="0"/>
              <a:t>1</a:t>
            </a:fld>
            <a:endParaRPr lang="en-US"/>
          </a:p>
        </p:txBody>
      </p:sp>
    </p:spTree>
    <p:extLst>
      <p:ext uri="{BB962C8B-B14F-4D97-AF65-F5344CB8AC3E}">
        <p14:creationId xmlns:p14="http://schemas.microsoft.com/office/powerpoint/2010/main" val="207139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28FF-F7ED-4C81-B276-1FABCF27F32C}" type="slidenum">
              <a:rPr lang="en-US" smtClean="0"/>
              <a:t>14</a:t>
            </a:fld>
            <a:endParaRPr lang="en-US"/>
          </a:p>
        </p:txBody>
      </p:sp>
    </p:spTree>
    <p:extLst>
      <p:ext uri="{BB962C8B-B14F-4D97-AF65-F5344CB8AC3E}">
        <p14:creationId xmlns:p14="http://schemas.microsoft.com/office/powerpoint/2010/main" val="130280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7982" y="6172204"/>
            <a:ext cx="2742486" cy="365125"/>
          </a:xfrm>
          <a:prstGeom prst="rect">
            <a:avLst/>
          </a:prstGeom>
        </p:spPr>
        <p:txBody>
          <a:bodyPr/>
          <a:lstStyle/>
          <a:p>
            <a:fld id="{632E756A-7992-49A9-A550-BD7343BE9C5F}" type="datetimeFigureOut">
              <a:rPr lang="en-US" smtClean="0"/>
              <a:t>1/20/2015</a:t>
            </a:fld>
            <a:endParaRPr lang="en-US"/>
          </a:p>
        </p:txBody>
      </p:sp>
      <p:sp>
        <p:nvSpPr>
          <p:cNvPr id="5" name="Footer Placeholder 4"/>
          <p:cNvSpPr>
            <a:spLocks noGrp="1"/>
          </p:cNvSpPr>
          <p:nvPr>
            <p:ph type="ftr" sz="quarter" idx="11"/>
          </p:nvPr>
        </p:nvSpPr>
        <p:spPr>
          <a:xfrm>
            <a:off x="4037549" y="6172204"/>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08357" y="6172204"/>
            <a:ext cx="2742486" cy="365125"/>
          </a:xfrm>
          <a:prstGeom prst="rect">
            <a:avLst/>
          </a:prstGeom>
        </p:spPr>
        <p:txBody>
          <a:bodyPr/>
          <a:lstStyle/>
          <a:p>
            <a:fld id="{19D7711B-366A-45A3-9943-7E547E5AC8AD}" type="slidenum">
              <a:rPr lang="en-US" smtClean="0"/>
              <a:t>‹#›</a:t>
            </a:fld>
            <a:endParaRPr lang="en-US"/>
          </a:p>
        </p:txBody>
      </p:sp>
    </p:spTree>
    <p:extLst>
      <p:ext uri="{BB962C8B-B14F-4D97-AF65-F5344CB8AC3E}">
        <p14:creationId xmlns:p14="http://schemas.microsoft.com/office/powerpoint/2010/main" val="106272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7982" y="1825625"/>
            <a:ext cx="10512862"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E756A-7992-49A9-A550-BD7343BE9C5F}"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7711B-366A-45A3-9943-7E547E5AC8AD}" type="slidenum">
              <a:rPr lang="en-US" smtClean="0"/>
              <a:t>‹#›</a:t>
            </a:fld>
            <a:endParaRPr lang="en-US"/>
          </a:p>
        </p:txBody>
      </p:sp>
    </p:spTree>
    <p:extLst>
      <p:ext uri="{BB962C8B-B14F-4D97-AF65-F5344CB8AC3E}">
        <p14:creationId xmlns:p14="http://schemas.microsoft.com/office/powerpoint/2010/main" val="226978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a:prstGeom prst="rect">
            <a:avLst/>
          </a:prstGeo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2E756A-7992-49A9-A550-BD7343BE9C5F}"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7711B-366A-45A3-9943-7E547E5AC8AD}" type="slidenum">
              <a:rPr lang="en-US" smtClean="0"/>
              <a:t>‹#›</a:t>
            </a:fld>
            <a:endParaRPr lang="en-US"/>
          </a:p>
        </p:txBody>
      </p:sp>
    </p:spTree>
    <p:extLst>
      <p:ext uri="{BB962C8B-B14F-4D97-AF65-F5344CB8AC3E}">
        <p14:creationId xmlns:p14="http://schemas.microsoft.com/office/powerpoint/2010/main" val="415426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9A8DF2-E3A7-4C5D-93EB-D31D902A1CB2}"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E0CF-737B-4D60-A831-34B00AF21DB5}" type="slidenum">
              <a:rPr lang="en-US" smtClean="0"/>
              <a:t>‹#›</a:t>
            </a:fld>
            <a:endParaRPr lang="en-US"/>
          </a:p>
        </p:txBody>
      </p:sp>
      <p:sp>
        <p:nvSpPr>
          <p:cNvPr id="7" name="Content Placeholder 2"/>
          <p:cNvSpPr txBox="1">
            <a:spLocks/>
          </p:cNvSpPr>
          <p:nvPr userDrawn="1"/>
        </p:nvSpPr>
        <p:spPr>
          <a:xfrm>
            <a:off x="1526650" y="698174"/>
            <a:ext cx="9141619" cy="2415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t>The UN Declared 2015 as the International Year of Soils (IYS) to bring more attention to this important natural resource. The Soil Science Society of America celebrates IYS and is happy to bring you this presentation. We hope you take the time to learn more about soils at the many resources listed at the end of this presentation, as you learn more about how…</a:t>
            </a:r>
          </a:p>
          <a:p>
            <a:pPr marL="0" indent="0" algn="ctr">
              <a:spcBef>
                <a:spcPts val="600"/>
              </a:spcBef>
              <a:buNone/>
            </a:pPr>
            <a:r>
              <a:rPr lang="en-US" sz="7200" i="1" dirty="0" smtClean="0">
                <a:solidFill>
                  <a:schemeClr val="accent2">
                    <a:lumMod val="75000"/>
                  </a:schemeClr>
                </a:solidFill>
              </a:rPr>
              <a:t>Soils Sustain Life</a:t>
            </a:r>
            <a:endParaRPr lang="en-US" sz="7200" i="1" dirty="0">
              <a:solidFill>
                <a:schemeClr val="accent2">
                  <a:lumMod val="75000"/>
                </a:schemeClr>
              </a:solidFill>
            </a:endParaRPr>
          </a:p>
        </p:txBody>
      </p:sp>
    </p:spTree>
    <p:extLst>
      <p:ext uri="{BB962C8B-B14F-4D97-AF65-F5344CB8AC3E}">
        <p14:creationId xmlns:p14="http://schemas.microsoft.com/office/powerpoint/2010/main" val="161013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9A8DF2-E3A7-4C5D-93EB-D31D902A1CB2}"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E0CF-737B-4D60-A831-34B00AF21DB5}" type="slidenum">
              <a:rPr lang="en-US" smtClean="0"/>
              <a:t>‹#›</a:t>
            </a:fld>
            <a:endParaRPr lang="en-US"/>
          </a:p>
        </p:txBody>
      </p:sp>
      <p:sp>
        <p:nvSpPr>
          <p:cNvPr id="7" name="Content Placeholder 2"/>
          <p:cNvSpPr txBox="1">
            <a:spLocks/>
          </p:cNvSpPr>
          <p:nvPr userDrawn="1"/>
        </p:nvSpPr>
        <p:spPr>
          <a:xfrm>
            <a:off x="1526650" y="698174"/>
            <a:ext cx="9141619" cy="43928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Thank you for listening!</a:t>
            </a:r>
            <a:br>
              <a:rPr lang="en-US" sz="2800" b="1" dirty="0"/>
            </a:br>
            <a:r>
              <a:rPr lang="en-US" sz="2800" b="1" dirty="0"/>
              <a:t>For further information, visit</a:t>
            </a:r>
            <a:r>
              <a:rPr lang="en-US" sz="2800" b="1" dirty="0" smtClean="0"/>
              <a:t>:</a:t>
            </a:r>
          </a:p>
          <a:p>
            <a:pPr marL="0" indent="0" algn="ctr">
              <a:buNone/>
            </a:pPr>
            <a:r>
              <a:rPr lang="en-US" sz="2400" b="1" dirty="0"/>
              <a:t>Soils.org/discover-soils</a:t>
            </a:r>
            <a:r>
              <a:rPr lang="en-US" sz="2400" dirty="0"/>
              <a:t> – information about all things soil!</a:t>
            </a:r>
          </a:p>
          <a:p>
            <a:pPr marL="0" indent="0" algn="ctr">
              <a:buNone/>
            </a:pPr>
            <a:r>
              <a:rPr lang="en-US" sz="2400" b="1" dirty="0"/>
              <a:t>Soils4teachers.org</a:t>
            </a:r>
            <a:r>
              <a:rPr lang="en-US" sz="2400" dirty="0"/>
              <a:t> – Lesson plans, activities, etc. for teachers</a:t>
            </a:r>
          </a:p>
          <a:p>
            <a:pPr marL="0" indent="0" algn="ctr">
              <a:buNone/>
            </a:pPr>
            <a:r>
              <a:rPr lang="en-US" sz="2400" b="1" dirty="0"/>
              <a:t>Soils4kids.org</a:t>
            </a:r>
            <a:r>
              <a:rPr lang="en-US" sz="2400" dirty="0"/>
              <a:t> – activities for the K-12 audience</a:t>
            </a:r>
          </a:p>
          <a:p>
            <a:pPr marL="0" indent="0" algn="ctr">
              <a:buNone/>
            </a:pPr>
            <a:r>
              <a:rPr lang="en-US" sz="2400" dirty="0"/>
              <a:t>Follow us on facebook.com/</a:t>
            </a:r>
            <a:r>
              <a:rPr lang="en-US" sz="2400" dirty="0" err="1"/>
              <a:t>iheartsoil</a:t>
            </a:r>
            <a:endParaRPr lang="en-US" sz="2400" dirty="0"/>
          </a:p>
          <a:p>
            <a:pPr marL="0" indent="0" algn="ctr">
              <a:buNone/>
            </a:pPr>
            <a:endParaRPr lang="en-US" sz="2800" dirty="0"/>
          </a:p>
          <a:p>
            <a:pPr marL="0" indent="0" algn="ctr">
              <a:buNone/>
            </a:pPr>
            <a:r>
              <a:rPr lang="en-US" sz="2800" dirty="0" smtClean="0"/>
              <a:t>Brought </a:t>
            </a:r>
            <a:r>
              <a:rPr lang="en-US" sz="2800" dirty="0"/>
              <a:t>to you by the Soil Science Society of America</a:t>
            </a:r>
          </a:p>
          <a:p>
            <a:pPr marL="0" indent="0" algn="ctr">
              <a:buNone/>
            </a:pPr>
            <a:r>
              <a:rPr lang="en-US" sz="2800" b="1" dirty="0">
                <a:solidFill>
                  <a:schemeClr val="accent2">
                    <a:lumMod val="75000"/>
                  </a:schemeClr>
                </a:solidFill>
              </a:rPr>
              <a:t>Soils sustain life!</a:t>
            </a:r>
          </a:p>
          <a:p>
            <a:pPr marL="0" indent="0" algn="ctr">
              <a:buNone/>
            </a:pPr>
            <a:endParaRPr lang="en-US" sz="28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524" y="2888640"/>
            <a:ext cx="442096" cy="44221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7323" y="2894579"/>
            <a:ext cx="803013" cy="808578"/>
          </a:xfrm>
          <a:prstGeom prst="rect">
            <a:avLst/>
          </a:prstGeom>
        </p:spPr>
      </p:pic>
    </p:spTree>
    <p:extLst>
      <p:ext uri="{BB962C8B-B14F-4D97-AF65-F5344CB8AC3E}">
        <p14:creationId xmlns:p14="http://schemas.microsoft.com/office/powerpoint/2010/main" val="1150064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1.tif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tiff"/><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5486400"/>
            <a:ext cx="12188825" cy="13716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35555" y="4408974"/>
            <a:ext cx="2742486" cy="1475232"/>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179" y="4628566"/>
            <a:ext cx="1828324" cy="1330036"/>
          </a:xfrm>
          <a:prstGeom prst="rect">
            <a:avLst/>
          </a:prstGeom>
        </p:spPr>
      </p:pic>
      <p:sp>
        <p:nvSpPr>
          <p:cNvPr id="16" name="Date Placeholder 3"/>
          <p:cNvSpPr>
            <a:spLocks noGrp="1"/>
          </p:cNvSpPr>
          <p:nvPr>
            <p:ph type="dt" sz="half" idx="2"/>
          </p:nvPr>
        </p:nvSpPr>
        <p:spPr>
          <a:xfrm>
            <a:off x="837982" y="6172202"/>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E756A-7992-49A9-A550-BD7343BE9C5F}" type="datetimeFigureOut">
              <a:rPr lang="en-US" smtClean="0"/>
              <a:t>1/20/2015</a:t>
            </a:fld>
            <a:endParaRPr lang="en-US"/>
          </a:p>
        </p:txBody>
      </p:sp>
      <p:sp>
        <p:nvSpPr>
          <p:cNvPr id="17" name="Footer Placeholder 4"/>
          <p:cNvSpPr>
            <a:spLocks noGrp="1"/>
          </p:cNvSpPr>
          <p:nvPr>
            <p:ph type="ftr" sz="quarter" idx="3"/>
          </p:nvPr>
        </p:nvSpPr>
        <p:spPr>
          <a:xfrm>
            <a:off x="4037549" y="6172202"/>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8" name="Slide Number Placeholder 5"/>
          <p:cNvSpPr>
            <a:spLocks noGrp="1"/>
          </p:cNvSpPr>
          <p:nvPr>
            <p:ph type="sldNum" sz="quarter" idx="4"/>
          </p:nvPr>
        </p:nvSpPr>
        <p:spPr>
          <a:xfrm>
            <a:off x="8608357" y="6172202"/>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7711B-366A-45A3-9943-7E547E5AC8AD}" type="slidenum">
              <a:rPr lang="en-US" smtClean="0"/>
              <a:t>‹#›</a:t>
            </a:fld>
            <a:endParaRPr lang="en-US" dirty="0"/>
          </a:p>
        </p:txBody>
      </p:sp>
    </p:spTree>
    <p:extLst>
      <p:ext uri="{BB962C8B-B14F-4D97-AF65-F5344CB8AC3E}">
        <p14:creationId xmlns:p14="http://schemas.microsoft.com/office/powerpoint/2010/main" val="2170579264"/>
      </p:ext>
    </p:extLst>
  </p:cSld>
  <p:clrMap bg1="lt1" tx1="dk1" bg2="lt2" tx2="dk2" accent1="accent1" accent2="accent2" accent3="accent3" accent4="accent4" accent5="accent5" accent6="accent6" hlink="hlink" folHlink="folHlink"/>
  <p:sldLayoutIdLst>
    <p:sldLayoutId id="2147484082" r:id="rId1"/>
    <p:sldLayoutId id="2147484086" r:id="rId2"/>
    <p:sldLayoutId id="214748408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441" y="6356352"/>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A8DF2-E3A7-4C5D-93EB-D31D902A1CB2}" type="datetimeFigureOut">
              <a:rPr lang="en-US" smtClean="0"/>
              <a:t>1/20/2015</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DE0CF-737B-4D60-A831-34B00AF21DB5}" type="slidenum">
              <a:rPr lang="en-US" smtClean="0"/>
              <a:t>‹#›</a:t>
            </a:fld>
            <a:endParaRPr lang="en-US"/>
          </a:p>
        </p:txBody>
      </p:sp>
      <p:sp>
        <p:nvSpPr>
          <p:cNvPr id="10" name="Rectangle 9"/>
          <p:cNvSpPr/>
          <p:nvPr userDrawn="1"/>
        </p:nvSpPr>
        <p:spPr>
          <a:xfrm>
            <a:off x="0" y="5486400"/>
            <a:ext cx="12188825" cy="13716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35555" y="4408974"/>
            <a:ext cx="2742486" cy="147523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5179" y="4628566"/>
            <a:ext cx="1828324" cy="1330036"/>
          </a:xfrm>
          <a:prstGeom prst="rect">
            <a:avLst/>
          </a:prstGeom>
        </p:spPr>
      </p:pic>
      <p:sp>
        <p:nvSpPr>
          <p:cNvPr id="13" name="Date Placeholder 3"/>
          <p:cNvSpPr txBox="1">
            <a:spLocks/>
          </p:cNvSpPr>
          <p:nvPr userDrawn="1"/>
        </p:nvSpPr>
        <p:spPr>
          <a:xfrm>
            <a:off x="837982" y="6172202"/>
            <a:ext cx="27424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2E756A-7992-49A9-A550-BD7343BE9C5F}" type="datetimeFigureOut">
              <a:rPr lang="en-US" smtClean="0"/>
              <a:pPr/>
              <a:t>1/20/2015</a:t>
            </a:fld>
            <a:endParaRPr lang="en-US"/>
          </a:p>
        </p:txBody>
      </p:sp>
      <p:sp>
        <p:nvSpPr>
          <p:cNvPr id="14" name="Slide Number Placeholder 5"/>
          <p:cNvSpPr txBox="1">
            <a:spLocks/>
          </p:cNvSpPr>
          <p:nvPr userDrawn="1"/>
        </p:nvSpPr>
        <p:spPr>
          <a:xfrm>
            <a:off x="8608357" y="6172202"/>
            <a:ext cx="274248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D7711B-366A-45A3-9943-7E547E5AC8AD}" type="slidenum">
              <a:rPr lang="en-US" smtClean="0"/>
              <a:pPr/>
              <a:t>‹#›</a:t>
            </a:fld>
            <a:endParaRPr lang="en-US" dirty="0"/>
          </a:p>
        </p:txBody>
      </p:sp>
    </p:spTree>
    <p:extLst>
      <p:ext uri="{BB962C8B-B14F-4D97-AF65-F5344CB8AC3E}">
        <p14:creationId xmlns:p14="http://schemas.microsoft.com/office/powerpoint/2010/main" val="139529976"/>
      </p:ext>
    </p:extLst>
  </p:cSld>
  <p:clrMap bg1="lt1" tx1="dk1" bg2="lt2" tx2="dk2" accent1="accent1" accent2="accent2" accent3="accent3" accent4="accent4" accent5="accent5" accent6="accent6" hlink="hlink" folHlink="folHlink"/>
  <p:sldLayoutIdLst>
    <p:sldLayoutId id="2147484084" r:id="rId1"/>
    <p:sldLayoutId id="214748408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2.fiskars.com/var/fiskars_amer/storage/images/media/images/fresh-from-the-garden/fresh-articles/kendra-amending-garden-soil/amending-garden-soil-72/30780-1-eng-US/amending-garden-soil-7.jp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ducation-portal.com/academy/lesson/what-is-the-green-revolution-definition-benefits-and-issues.html#less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nass.usda.gov/Charts_and_Maps/Farms_and_Land_in_Farms/fncht6.asp" TargetMode="External"/><Relationship Id="rId4" Type="http://schemas.openxmlformats.org/officeDocument/2006/relationships/hyperlink" Target="http://www.nrcs.usda.gov/wps/portal/nrcs/detailfull/national/water/quality/tr/?cid=nrcs143_01091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5179" y="1828800"/>
            <a:ext cx="10512862" cy="2624934"/>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5400" b="1" kern="1200" baseline="0">
                <a:solidFill>
                  <a:srgbClr val="8B5E3B"/>
                </a:solidFill>
                <a:latin typeface="+mn-lt"/>
                <a:ea typeface="+mj-ea"/>
                <a:cs typeface="+mj-cs"/>
              </a:defRPr>
            </a:lvl1pPr>
          </a:lstStyle>
          <a:p>
            <a:r>
              <a:rPr lang="en-US" dirty="0" smtClean="0"/>
              <a:t>Soils Support </a:t>
            </a:r>
            <a:r>
              <a:rPr lang="en-US" dirty="0" smtClean="0"/>
              <a:t/>
            </a:r>
            <a:br>
              <a:rPr lang="en-US" dirty="0" smtClean="0"/>
            </a:br>
            <a:r>
              <a:rPr lang="en-US" dirty="0" smtClean="0"/>
              <a:t>World </a:t>
            </a:r>
            <a:r>
              <a:rPr lang="en-US" dirty="0" smtClean="0"/>
              <a:t>Food Supply</a:t>
            </a:r>
            <a:endParaRPr lang="en-US" dirty="0"/>
          </a:p>
        </p:txBody>
      </p:sp>
    </p:spTree>
    <p:extLst>
      <p:ext uri="{BB962C8B-B14F-4D97-AF65-F5344CB8AC3E}">
        <p14:creationId xmlns:p14="http://schemas.microsoft.com/office/powerpoint/2010/main" val="2240020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527"/>
          <a:stretch/>
        </p:blipFill>
        <p:spPr bwMode="auto">
          <a:xfrm>
            <a:off x="4365709" y="165408"/>
            <a:ext cx="7332551"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914400" y="411480"/>
            <a:ext cx="9751060" cy="990600"/>
          </a:xfrm>
          <a:prstGeom prst="rect">
            <a:avLst/>
          </a:prstGeom>
        </p:spPr>
        <p:txBody>
          <a:bodyPr/>
          <a:lstStyle/>
          <a:p>
            <a:r>
              <a:rPr lang="en-US" sz="4000" b="1" dirty="0" smtClean="0">
                <a:solidFill>
                  <a:srgbClr val="8B5E3B"/>
                </a:solidFill>
                <a:latin typeface="+mn-lt"/>
              </a:rPr>
              <a:t>Arable Land </a:t>
            </a:r>
            <a:endParaRPr lang="en-US" sz="4000" b="1" dirty="0">
              <a:solidFill>
                <a:srgbClr val="8B5E3B"/>
              </a:solidFill>
              <a:latin typeface="+mn-lt"/>
            </a:endParaRPr>
          </a:p>
        </p:txBody>
      </p:sp>
      <p:sp>
        <p:nvSpPr>
          <p:cNvPr id="6" name="Content Placeholder 2"/>
          <p:cNvSpPr txBox="1">
            <a:spLocks/>
          </p:cNvSpPr>
          <p:nvPr/>
        </p:nvSpPr>
        <p:spPr>
          <a:xfrm>
            <a:off x="914401" y="1371600"/>
            <a:ext cx="3960811" cy="289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Increase in World Population</a:t>
            </a:r>
          </a:p>
          <a:p>
            <a:r>
              <a:rPr lang="en-US" dirty="0" smtClean="0"/>
              <a:t>Increase in Urban Areas</a:t>
            </a:r>
          </a:p>
          <a:p>
            <a:r>
              <a:rPr lang="en-US" dirty="0" smtClean="0"/>
              <a:t>Land degradation</a:t>
            </a:r>
          </a:p>
          <a:p>
            <a:r>
              <a:rPr lang="en-US" dirty="0" smtClean="0"/>
              <a:t>Soil is a slowly renewable resource</a:t>
            </a:r>
            <a:endParaRPr lang="en-US" dirty="0"/>
          </a:p>
        </p:txBody>
      </p:sp>
    </p:spTree>
    <p:extLst>
      <p:ext uri="{BB962C8B-B14F-4D97-AF65-F5344CB8AC3E}">
        <p14:creationId xmlns:p14="http://schemas.microsoft.com/office/powerpoint/2010/main" val="2955300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990600"/>
          </a:xfrm>
          <a:prstGeom prst="rect">
            <a:avLst/>
          </a:prstGeom>
        </p:spPr>
        <p:txBody>
          <a:bodyPr/>
          <a:lstStyle/>
          <a:p>
            <a:r>
              <a:rPr lang="en-US" sz="4000" b="1" dirty="0" smtClean="0">
                <a:solidFill>
                  <a:srgbClr val="8B5E3B"/>
                </a:solidFill>
                <a:latin typeface="+mn-lt"/>
              </a:rPr>
              <a:t>Arable Land</a:t>
            </a:r>
            <a:endParaRPr lang="en-US" sz="4000" b="1" dirty="0">
              <a:solidFill>
                <a:srgbClr val="8B5E3B"/>
              </a:solidFill>
              <a:latin typeface="+mn-lt"/>
            </a:endParaRPr>
          </a:p>
        </p:txBody>
      </p:sp>
      <p:sp>
        <p:nvSpPr>
          <p:cNvPr id="3" name="Content Placeholder 2"/>
          <p:cNvSpPr>
            <a:spLocks noGrp="1"/>
          </p:cNvSpPr>
          <p:nvPr>
            <p:ph idx="4294967295"/>
          </p:nvPr>
        </p:nvSpPr>
        <p:spPr>
          <a:xfrm>
            <a:off x="912813" y="1371600"/>
            <a:ext cx="6095999" cy="3768351"/>
          </a:xfrm>
          <a:prstGeom prst="rect">
            <a:avLst/>
          </a:prstGeom>
        </p:spPr>
        <p:txBody>
          <a:bodyPr/>
          <a:lstStyle/>
          <a:p>
            <a:r>
              <a:rPr lang="en-US" dirty="0" smtClean="0"/>
              <a:t>Only 10% of the World Soils can be used for Food Production</a:t>
            </a:r>
          </a:p>
          <a:p>
            <a:r>
              <a:rPr lang="en-US" dirty="0" smtClean="0"/>
              <a:t>1/3 of arable land has been lost to erosion since 1950</a:t>
            </a:r>
          </a:p>
          <a:p>
            <a:r>
              <a:rPr lang="en-US" dirty="0" smtClean="0"/>
              <a:t>30% of US agricultural land been lost due to degradation</a:t>
            </a:r>
          </a:p>
          <a:p>
            <a:pPr marL="2286000" lvl="1"/>
            <a:r>
              <a:rPr lang="en-US" dirty="0" smtClean="0"/>
              <a:t>Erosion</a:t>
            </a:r>
          </a:p>
          <a:p>
            <a:pPr marL="2286000" lvl="1"/>
            <a:r>
              <a:rPr lang="en-US" dirty="0" smtClean="0"/>
              <a:t>Salinization</a:t>
            </a:r>
          </a:p>
          <a:p>
            <a:pPr marL="2286000" lvl="1"/>
            <a:r>
              <a:rPr lang="en-US" dirty="0" smtClean="0"/>
              <a:t>Waterlogging</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012" y="152400"/>
            <a:ext cx="3349338" cy="4187991"/>
          </a:xfrm>
          <a:prstGeom prst="rect">
            <a:avLst/>
          </a:prstGeom>
        </p:spPr>
      </p:pic>
    </p:spTree>
    <p:extLst>
      <p:ext uri="{BB962C8B-B14F-4D97-AF65-F5344CB8AC3E}">
        <p14:creationId xmlns:p14="http://schemas.microsoft.com/office/powerpoint/2010/main" val="251519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1480"/>
            <a:ext cx="10512862" cy="1325563"/>
          </a:xfrm>
        </p:spPr>
        <p:txBody>
          <a:bodyPr/>
          <a:lstStyle/>
          <a:p>
            <a:r>
              <a:rPr lang="en-US" sz="4000" b="1" dirty="0">
                <a:solidFill>
                  <a:srgbClr val="8B5E3B"/>
                </a:solidFill>
                <a:latin typeface="+mn-lt"/>
              </a:rPr>
              <a:t>Protecting our Soil</a:t>
            </a:r>
          </a:p>
        </p:txBody>
      </p:sp>
      <p:sp>
        <p:nvSpPr>
          <p:cNvPr id="3" name="Content Placeholder 2"/>
          <p:cNvSpPr>
            <a:spLocks noGrp="1"/>
          </p:cNvSpPr>
          <p:nvPr>
            <p:ph idx="1"/>
          </p:nvPr>
        </p:nvSpPr>
        <p:spPr>
          <a:xfrm>
            <a:off x="914400" y="1371600"/>
            <a:ext cx="5033593" cy="2956719"/>
          </a:xfrm>
        </p:spPr>
        <p:txBody>
          <a:bodyPr/>
          <a:lstStyle/>
          <a:p>
            <a:r>
              <a:rPr lang="en-US" dirty="0" smtClean="0"/>
              <a:t>25% of world agricultural soils being impacted by water erosion</a:t>
            </a:r>
          </a:p>
          <a:p>
            <a:r>
              <a:rPr lang="en-US" dirty="0" smtClean="0"/>
              <a:t>40% of arable soils in arid regions impacted by wind erosion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812" y="265271"/>
            <a:ext cx="5238750" cy="3908107"/>
          </a:xfrm>
          <a:prstGeom prst="rect">
            <a:avLst/>
          </a:prstGeom>
        </p:spPr>
      </p:pic>
      <p:sp>
        <p:nvSpPr>
          <p:cNvPr id="7" name="Rectangle 6"/>
          <p:cNvSpPr/>
          <p:nvPr/>
        </p:nvSpPr>
        <p:spPr>
          <a:xfrm>
            <a:off x="5830821" y="4175466"/>
            <a:ext cx="5273741" cy="400110"/>
          </a:xfrm>
          <a:prstGeom prst="rect">
            <a:avLst/>
          </a:prstGeom>
        </p:spPr>
        <p:txBody>
          <a:bodyPr wrap="square">
            <a:spAutoFit/>
          </a:bodyPr>
          <a:lstStyle/>
          <a:p>
            <a:r>
              <a:rPr lang="en-US" sz="1000" dirty="0"/>
              <a:t>Sources: http://agriculture.ks.gov/divisions-programs/division-of-conservation/soil-erosion-caused-by-wind</a:t>
            </a:r>
          </a:p>
        </p:txBody>
      </p:sp>
    </p:spTree>
    <p:extLst>
      <p:ext uri="{BB962C8B-B14F-4D97-AF65-F5344CB8AC3E}">
        <p14:creationId xmlns:p14="http://schemas.microsoft.com/office/powerpoint/2010/main" val="1597813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212" y="2133600"/>
            <a:ext cx="4561397" cy="296176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5613" y="1828800"/>
            <a:ext cx="2819400" cy="2534525"/>
          </a:xfrm>
          <a:prstGeom prst="rect">
            <a:avLst/>
          </a:prstGeom>
        </p:spPr>
      </p:pic>
      <p:sp>
        <p:nvSpPr>
          <p:cNvPr id="2" name="Title 1"/>
          <p:cNvSpPr>
            <a:spLocks noGrp="1"/>
          </p:cNvSpPr>
          <p:nvPr>
            <p:ph type="title"/>
          </p:nvPr>
        </p:nvSpPr>
        <p:spPr/>
        <p:txBody>
          <a:bodyPr/>
          <a:lstStyle/>
          <a:p>
            <a:r>
              <a:rPr lang="en-US" sz="2800" b="1" dirty="0">
                <a:latin typeface="+mn-lt"/>
              </a:rPr>
              <a:t>“There are two spiritual dangers in not owning a farm. </a:t>
            </a:r>
            <a:r>
              <a:rPr lang="en-US" sz="2800" b="1" dirty="0" smtClean="0">
                <a:latin typeface="+mn-lt"/>
              </a:rPr>
              <a:t/>
            </a:r>
            <a:br>
              <a:rPr lang="en-US" sz="2800" b="1" dirty="0" smtClean="0">
                <a:latin typeface="+mn-lt"/>
              </a:rPr>
            </a:br>
            <a:r>
              <a:rPr lang="en-US" sz="2800" b="1" dirty="0" smtClean="0">
                <a:latin typeface="+mn-lt"/>
              </a:rPr>
              <a:t>One </a:t>
            </a:r>
            <a:r>
              <a:rPr lang="en-US" sz="2800" b="1" dirty="0">
                <a:latin typeface="+mn-lt"/>
              </a:rPr>
              <a:t>is the danger of supposing that breakfast comes from </a:t>
            </a:r>
            <a:r>
              <a:rPr lang="en-US" sz="2800" b="1" dirty="0" smtClean="0">
                <a:latin typeface="+mn-lt"/>
              </a:rPr>
              <a:t/>
            </a:r>
            <a:br>
              <a:rPr lang="en-US" sz="2800" b="1" dirty="0" smtClean="0">
                <a:latin typeface="+mn-lt"/>
              </a:rPr>
            </a:br>
            <a:r>
              <a:rPr lang="en-US" sz="2800" b="1" dirty="0" smtClean="0">
                <a:latin typeface="+mn-lt"/>
              </a:rPr>
              <a:t>the </a:t>
            </a:r>
            <a:r>
              <a:rPr lang="en-US" sz="2800" b="1" dirty="0">
                <a:latin typeface="+mn-lt"/>
              </a:rPr>
              <a:t>grocery and the other that heat comes from the furnace.” </a:t>
            </a:r>
            <a:r>
              <a:rPr lang="en-US" sz="4000" b="1" i="1" dirty="0"/>
              <a:t/>
            </a:r>
            <a:br>
              <a:rPr lang="en-US" sz="4000" b="1" i="1" dirty="0"/>
            </a:br>
            <a:r>
              <a:rPr lang="en-US" sz="2400" b="1" i="1" dirty="0" smtClean="0"/>
              <a:t>Aldo </a:t>
            </a:r>
            <a:r>
              <a:rPr lang="en-US" sz="2400" b="1" i="1" dirty="0"/>
              <a:t>Leopold </a:t>
            </a:r>
            <a:endParaRPr lang="en-US" sz="2400" b="1" dirty="0">
              <a:latin typeface="+mn-lt"/>
            </a:endParaRPr>
          </a:p>
        </p:txBody>
      </p:sp>
    </p:spTree>
    <p:extLst>
      <p:ext uri="{BB962C8B-B14F-4D97-AF65-F5344CB8AC3E}">
        <p14:creationId xmlns:p14="http://schemas.microsoft.com/office/powerpoint/2010/main" val="147335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914400"/>
          </a:xfrm>
          <a:prstGeom prst="rect">
            <a:avLst/>
          </a:prstGeom>
        </p:spPr>
        <p:txBody>
          <a:bodyPr/>
          <a:lstStyle/>
          <a:p>
            <a:r>
              <a:rPr lang="en-US" sz="4000" b="1" dirty="0" smtClean="0">
                <a:latin typeface="+mn-lt"/>
              </a:rPr>
              <a:t>Sources</a:t>
            </a:r>
            <a:endParaRPr lang="en-US" sz="4000" b="1" dirty="0">
              <a:latin typeface="+mn-lt"/>
            </a:endParaRPr>
          </a:p>
        </p:txBody>
      </p:sp>
      <p:sp>
        <p:nvSpPr>
          <p:cNvPr id="3" name="Content Placeholder 2"/>
          <p:cNvSpPr>
            <a:spLocks noGrp="1"/>
          </p:cNvSpPr>
          <p:nvPr>
            <p:ph idx="4294967295"/>
          </p:nvPr>
        </p:nvSpPr>
        <p:spPr>
          <a:xfrm>
            <a:off x="914400" y="1371600"/>
            <a:ext cx="10360152" cy="4876800"/>
          </a:xfrm>
          <a:prstGeom prst="rect">
            <a:avLst/>
          </a:prstGeom>
        </p:spPr>
        <p:txBody>
          <a:bodyPr/>
          <a:lstStyle/>
          <a:p>
            <a:r>
              <a:rPr lang="en-US" sz="1800" dirty="0">
                <a:hlinkClick r:id="rId3"/>
              </a:rPr>
              <a:t>http://</a:t>
            </a:r>
            <a:r>
              <a:rPr lang="en-US" sz="1800" dirty="0" smtClean="0">
                <a:hlinkClick r:id="rId3"/>
              </a:rPr>
              <a:t>education-portal.com/academy/lesson/what-is-the-green-revolution-definition-benefits-and-issues.html#lesson</a:t>
            </a:r>
            <a:r>
              <a:rPr lang="en-US" sz="1800" dirty="0" smtClean="0"/>
              <a:t> – Green Revolution </a:t>
            </a:r>
          </a:p>
          <a:p>
            <a:r>
              <a:rPr lang="en-US" sz="1800" dirty="0">
                <a:hlinkClick r:id="rId4"/>
              </a:rPr>
              <a:t>http://www.nrcs.usda.gov/wps/portal/nrcs/detailfull/national/water/quality/tr/?</a:t>
            </a:r>
            <a:r>
              <a:rPr lang="en-US" sz="1800" dirty="0" smtClean="0">
                <a:hlinkClick r:id="rId4"/>
              </a:rPr>
              <a:t>cid=nrcs143_010914</a:t>
            </a:r>
            <a:r>
              <a:rPr lang="en-US" sz="1800" dirty="0" smtClean="0"/>
              <a:t> – Soil Salinity References</a:t>
            </a:r>
          </a:p>
          <a:p>
            <a:r>
              <a:rPr lang="en-US" sz="1800" dirty="0">
                <a:hlinkClick r:id="rId5"/>
              </a:rPr>
              <a:t>http://</a:t>
            </a:r>
            <a:r>
              <a:rPr lang="en-US" sz="1800" dirty="0" smtClean="0">
                <a:hlinkClick r:id="rId5"/>
              </a:rPr>
              <a:t>nass.usda.gov/Charts_and_Maps/Farms_and_Land_in_Farms/fncht6.asp</a:t>
            </a:r>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375733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981" y="648426"/>
            <a:ext cx="10512862" cy="4012154"/>
          </a:xfrm>
        </p:spPr>
        <p:txBody>
          <a:bodyPr>
            <a:normAutofit/>
          </a:bodyPr>
          <a:lstStyle/>
          <a:p>
            <a:pPr marL="0" indent="0">
              <a:buNone/>
            </a:pPr>
            <a:r>
              <a:rPr lang="en-US" dirty="0" smtClean="0"/>
              <a:t>The UN Declared 2015 as the International Year of Soils (IYS) to bring more attention to this important natural resource. The Soil Science Society of America celebrates IYS and is happy to bring you this presentation. We hope you take the time to learn more about soils at the many resources listed at the end of this presentation, as you learn more about how…</a:t>
            </a:r>
            <a:endParaRPr lang="en-US" dirty="0"/>
          </a:p>
          <a:p>
            <a:pPr marL="0" indent="0" algn="ctr">
              <a:buNone/>
            </a:pPr>
            <a:r>
              <a:rPr lang="en-US" sz="6598" i="1" dirty="0">
                <a:solidFill>
                  <a:schemeClr val="accent2">
                    <a:lumMod val="75000"/>
                  </a:schemeClr>
                </a:solidFill>
              </a:rPr>
              <a:t>Soils Sustain Life</a:t>
            </a:r>
          </a:p>
        </p:txBody>
      </p:sp>
    </p:spTree>
    <p:extLst>
      <p:ext uri="{BB962C8B-B14F-4D97-AF65-F5344CB8AC3E}">
        <p14:creationId xmlns:p14="http://schemas.microsoft.com/office/powerpoint/2010/main" val="3169707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964"/>
            <a:ext cx="9141619" cy="779386"/>
          </a:xfrm>
        </p:spPr>
        <p:txBody>
          <a:bodyPr>
            <a:normAutofit/>
          </a:bodyPr>
          <a:lstStyle/>
          <a:p>
            <a:r>
              <a:rPr lang="en-US" sz="2399" b="1" dirty="0"/>
              <a:t>Thank you for listening!</a:t>
            </a:r>
            <a:br>
              <a:rPr lang="en-US" sz="2399" b="1" dirty="0"/>
            </a:br>
            <a:r>
              <a:rPr lang="en-US" sz="2399" b="1" dirty="0"/>
              <a:t>For further information, visit:</a:t>
            </a:r>
          </a:p>
        </p:txBody>
      </p:sp>
      <p:sp>
        <p:nvSpPr>
          <p:cNvPr id="3" name="Subtitle 2"/>
          <p:cNvSpPr>
            <a:spLocks noGrp="1"/>
          </p:cNvSpPr>
          <p:nvPr>
            <p:ph type="subTitle" idx="1"/>
          </p:nvPr>
        </p:nvSpPr>
        <p:spPr>
          <a:xfrm>
            <a:off x="1523603" y="2103465"/>
            <a:ext cx="9141619" cy="4077162"/>
          </a:xfrm>
        </p:spPr>
        <p:txBody>
          <a:bodyPr>
            <a:normAutofit/>
          </a:bodyPr>
          <a:lstStyle/>
          <a:p>
            <a:r>
              <a:rPr lang="en-US" b="1" dirty="0" smtClean="0"/>
              <a:t>Soils.org/discover-soils</a:t>
            </a:r>
            <a:r>
              <a:rPr lang="en-US" dirty="0" smtClean="0"/>
              <a:t> – information about all things soil!</a:t>
            </a:r>
          </a:p>
          <a:p>
            <a:r>
              <a:rPr lang="en-US" b="1" dirty="0" smtClean="0"/>
              <a:t>Soils4teachers.org</a:t>
            </a:r>
            <a:r>
              <a:rPr lang="en-US" dirty="0" smtClean="0"/>
              <a:t> – Lesson plans, activities, etc. for teachers</a:t>
            </a:r>
          </a:p>
          <a:p>
            <a:r>
              <a:rPr lang="en-US" b="1" dirty="0" smtClean="0"/>
              <a:t>Soils4kids.org</a:t>
            </a:r>
            <a:r>
              <a:rPr lang="en-US" dirty="0" smtClean="0"/>
              <a:t> – activities for the K-12 audience</a:t>
            </a:r>
          </a:p>
          <a:p>
            <a:r>
              <a:rPr lang="en-US" dirty="0" smtClean="0"/>
              <a:t>Follow us on facebook.com/</a:t>
            </a:r>
            <a:r>
              <a:rPr lang="en-US" dirty="0" err="1" smtClean="0"/>
              <a:t>iheartsoil</a:t>
            </a:r>
            <a:endParaRPr lang="en-US" dirty="0" smtClean="0"/>
          </a:p>
          <a:p>
            <a:endParaRPr lang="en-US" dirty="0" smtClean="0"/>
          </a:p>
          <a:p>
            <a:endParaRPr lang="en-US" dirty="0"/>
          </a:p>
          <a:p>
            <a:r>
              <a:rPr lang="en-US" b="1" dirty="0" smtClean="0">
                <a:solidFill>
                  <a:schemeClr val="accent2">
                    <a:lumMod val="75000"/>
                  </a:schemeClr>
                </a:solidFill>
              </a:rPr>
              <a:t>Soils sustain life!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4524" y="3395282"/>
            <a:ext cx="442096" cy="44209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006" y="3903674"/>
            <a:ext cx="803014" cy="808367"/>
          </a:xfrm>
          <a:prstGeom prst="rect">
            <a:avLst/>
          </a:prstGeom>
        </p:spPr>
      </p:pic>
    </p:spTree>
    <p:extLst>
      <p:ext uri="{BB962C8B-B14F-4D97-AF65-F5344CB8AC3E}">
        <p14:creationId xmlns:p14="http://schemas.microsoft.com/office/powerpoint/2010/main" val="522427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11480"/>
            <a:ext cx="11274552" cy="990600"/>
          </a:xfrm>
          <a:prstGeom prst="rect">
            <a:avLst/>
          </a:prstGeom>
        </p:spPr>
        <p:txBody>
          <a:bodyPr/>
          <a:lstStyle/>
          <a:p>
            <a:pPr algn="ctr"/>
            <a:r>
              <a:rPr lang="en-US" sz="4000" b="1" dirty="0" smtClean="0">
                <a:solidFill>
                  <a:srgbClr val="8B5E3B"/>
                </a:solidFill>
                <a:latin typeface="+mn-lt"/>
              </a:rPr>
              <a:t>Where Does Your Food Come From?</a:t>
            </a:r>
            <a:endParaRPr lang="en-US" sz="4000" b="1" dirty="0">
              <a:solidFill>
                <a:srgbClr val="8B5E3B"/>
              </a:solidFill>
              <a:latin typeface="+mn-lt"/>
            </a:endParaRPr>
          </a:p>
        </p:txBody>
      </p:sp>
      <p:sp>
        <p:nvSpPr>
          <p:cNvPr id="6" name="Content Placeholder 2"/>
          <p:cNvSpPr txBox="1">
            <a:spLocks/>
          </p:cNvSpPr>
          <p:nvPr/>
        </p:nvSpPr>
        <p:spPr>
          <a:xfrm>
            <a:off x="914401" y="1371600"/>
            <a:ext cx="3960811" cy="289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Plants</a:t>
            </a:r>
          </a:p>
          <a:p>
            <a:r>
              <a:rPr lang="en-US" dirty="0" smtClean="0"/>
              <a:t>Animals</a:t>
            </a:r>
          </a:p>
          <a:p>
            <a:pPr lvl="1"/>
            <a:r>
              <a:rPr lang="en-US" dirty="0" smtClean="0"/>
              <a:t>Energy obtained from plants</a:t>
            </a:r>
          </a:p>
          <a:p>
            <a:r>
              <a:rPr lang="en-US" dirty="0" smtClean="0"/>
              <a:t>Animal Products (Milk)</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2389" y="1274336"/>
            <a:ext cx="4647554" cy="3090128"/>
          </a:xfrm>
          <a:prstGeom prst="rect">
            <a:avLst/>
          </a:prstGeom>
        </p:spPr>
      </p:pic>
    </p:spTree>
    <p:extLst>
      <p:ext uri="{BB962C8B-B14F-4D97-AF65-F5344CB8AC3E}">
        <p14:creationId xmlns:p14="http://schemas.microsoft.com/office/powerpoint/2010/main" val="299648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990600"/>
          </a:xfrm>
          <a:prstGeom prst="rect">
            <a:avLst/>
          </a:prstGeom>
        </p:spPr>
        <p:txBody>
          <a:bodyPr/>
          <a:lstStyle/>
          <a:p>
            <a:pPr algn="ctr"/>
            <a:r>
              <a:rPr lang="en-US" sz="4000" b="1" dirty="0" smtClean="0">
                <a:solidFill>
                  <a:srgbClr val="8B5E3B"/>
                </a:solidFill>
                <a:latin typeface="+mn-lt"/>
              </a:rPr>
              <a:t>Soils are an Integral Part of any Food Web</a:t>
            </a:r>
            <a:endParaRPr lang="en-US" sz="4000" b="1" dirty="0">
              <a:solidFill>
                <a:srgbClr val="8B5E3B"/>
              </a:solidFill>
              <a:latin typeface="+mn-lt"/>
            </a:endParaRPr>
          </a:p>
        </p:txBody>
      </p:sp>
      <p:sp>
        <p:nvSpPr>
          <p:cNvPr id="3" name="TextBox 2"/>
          <p:cNvSpPr txBox="1"/>
          <p:nvPr/>
        </p:nvSpPr>
        <p:spPr>
          <a:xfrm>
            <a:off x="3165908" y="5000089"/>
            <a:ext cx="5138303" cy="461665"/>
          </a:xfrm>
          <a:prstGeom prst="rect">
            <a:avLst/>
          </a:prstGeom>
          <a:noFill/>
        </p:spPr>
        <p:txBody>
          <a:bodyPr wrap="square" rtlCol="0">
            <a:spAutoFit/>
          </a:bodyPr>
          <a:lstStyle/>
          <a:p>
            <a:r>
              <a:rPr lang="en-US" sz="1200" dirty="0" smtClean="0"/>
              <a:t>Source: </a:t>
            </a:r>
            <a:r>
              <a:rPr lang="en-US" sz="1200" dirty="0"/>
              <a:t>http://www.eng.buffalo.edu/shaw/student/m2_design/01_home/ksb/KSB_S2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12" y="1066800"/>
            <a:ext cx="4933950" cy="3924300"/>
          </a:xfrm>
          <a:prstGeom prst="rect">
            <a:avLst/>
          </a:prstGeom>
        </p:spPr>
      </p:pic>
    </p:spTree>
    <p:extLst>
      <p:ext uri="{BB962C8B-B14F-4D97-AF65-F5344CB8AC3E}">
        <p14:creationId xmlns:p14="http://schemas.microsoft.com/office/powerpoint/2010/main" val="3073046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990600"/>
          </a:xfrm>
          <a:prstGeom prst="rect">
            <a:avLst/>
          </a:prstGeom>
        </p:spPr>
        <p:txBody>
          <a:bodyPr/>
          <a:lstStyle/>
          <a:p>
            <a:pPr algn="ctr"/>
            <a:r>
              <a:rPr lang="en-US" sz="4000" b="1" dirty="0" smtClean="0">
                <a:solidFill>
                  <a:srgbClr val="8B5E3B"/>
                </a:solidFill>
                <a:latin typeface="+mn-lt"/>
              </a:rPr>
              <a:t>Soil Supports Plants</a:t>
            </a:r>
            <a:endParaRPr lang="en-US" sz="4000" b="1" dirty="0">
              <a:solidFill>
                <a:srgbClr val="8B5E3B"/>
              </a:solidFill>
              <a:latin typeface="+mn-lt"/>
            </a:endParaRPr>
          </a:p>
        </p:txBody>
      </p:sp>
      <p:sp>
        <p:nvSpPr>
          <p:cNvPr id="6" name="Content Placeholder 2"/>
          <p:cNvSpPr txBox="1">
            <a:spLocks/>
          </p:cNvSpPr>
          <p:nvPr/>
        </p:nvSpPr>
        <p:spPr>
          <a:xfrm>
            <a:off x="914401" y="1371600"/>
            <a:ext cx="8913811" cy="304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Water</a:t>
            </a:r>
          </a:p>
          <a:p>
            <a:r>
              <a:rPr lang="en-US" dirty="0" smtClean="0"/>
              <a:t>Nutrients</a:t>
            </a:r>
          </a:p>
          <a:p>
            <a:r>
              <a:rPr lang="en-US" dirty="0" smtClean="0"/>
              <a:t>Biology</a:t>
            </a:r>
          </a:p>
          <a:p>
            <a:pPr lvl="1"/>
            <a:r>
              <a:rPr lang="en-US" dirty="0" smtClean="0"/>
              <a:t>Symbiotic Relationships</a:t>
            </a:r>
          </a:p>
          <a:p>
            <a:pPr lvl="1"/>
            <a:r>
              <a:rPr lang="en-US" dirty="0" smtClean="0"/>
              <a:t>Bacteria </a:t>
            </a:r>
          </a:p>
          <a:p>
            <a:pPr lvl="1"/>
            <a:r>
              <a:rPr lang="en-US" dirty="0" smtClean="0"/>
              <a:t>Fungus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812" y="1524000"/>
            <a:ext cx="7017026" cy="2381416"/>
          </a:xfrm>
          <a:prstGeom prst="rect">
            <a:avLst/>
          </a:prstGeom>
        </p:spPr>
      </p:pic>
    </p:spTree>
    <p:extLst>
      <p:ext uri="{BB962C8B-B14F-4D97-AF65-F5344CB8AC3E}">
        <p14:creationId xmlns:p14="http://schemas.microsoft.com/office/powerpoint/2010/main" val="3053474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9751060" cy="990600"/>
          </a:xfrm>
          <a:prstGeom prst="rect">
            <a:avLst/>
          </a:prstGeom>
        </p:spPr>
        <p:txBody>
          <a:bodyPr/>
          <a:lstStyle/>
          <a:p>
            <a:r>
              <a:rPr lang="en-US" sz="4000" b="1" dirty="0" smtClean="0">
                <a:solidFill>
                  <a:srgbClr val="8B5E3B"/>
                </a:solidFill>
                <a:latin typeface="+mn-lt"/>
              </a:rPr>
              <a:t>Soil Supports Animals</a:t>
            </a:r>
            <a:endParaRPr lang="en-US" sz="4000" b="1" dirty="0">
              <a:solidFill>
                <a:srgbClr val="8B5E3B"/>
              </a:solidFill>
              <a:latin typeface="+mn-lt"/>
            </a:endParaRPr>
          </a:p>
        </p:txBody>
      </p:sp>
      <p:sp>
        <p:nvSpPr>
          <p:cNvPr id="6" name="Content Placeholder 2"/>
          <p:cNvSpPr txBox="1">
            <a:spLocks/>
          </p:cNvSpPr>
          <p:nvPr/>
        </p:nvSpPr>
        <p:spPr>
          <a:xfrm>
            <a:off x="914401" y="1371600"/>
            <a:ext cx="3657599" cy="3276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Grass</a:t>
            </a:r>
          </a:p>
          <a:p>
            <a:pPr lvl="1"/>
            <a:r>
              <a:rPr lang="en-US" dirty="0" smtClean="0"/>
              <a:t>Cattle</a:t>
            </a:r>
          </a:p>
          <a:p>
            <a:pPr lvl="1"/>
            <a:r>
              <a:rPr lang="en-US" dirty="0" smtClean="0"/>
              <a:t>Sheep</a:t>
            </a:r>
          </a:p>
          <a:p>
            <a:pPr lvl="1"/>
            <a:r>
              <a:rPr lang="en-US" dirty="0" smtClean="0"/>
              <a:t>Bison</a:t>
            </a:r>
          </a:p>
          <a:p>
            <a:pPr lvl="1"/>
            <a:r>
              <a:rPr lang="en-US" dirty="0" smtClean="0"/>
              <a:t>Wildlife</a:t>
            </a:r>
          </a:p>
        </p:txBody>
      </p:sp>
      <p:sp>
        <p:nvSpPr>
          <p:cNvPr id="4" name="Content Placeholder 2"/>
          <p:cNvSpPr txBox="1">
            <a:spLocks/>
          </p:cNvSpPr>
          <p:nvPr/>
        </p:nvSpPr>
        <p:spPr>
          <a:xfrm>
            <a:off x="3656012" y="1371600"/>
            <a:ext cx="2284730" cy="3276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Row Crops</a:t>
            </a:r>
          </a:p>
          <a:p>
            <a:pPr lvl="1"/>
            <a:r>
              <a:rPr lang="en-US" dirty="0"/>
              <a:t>Pigs</a:t>
            </a:r>
          </a:p>
          <a:p>
            <a:pPr lvl="1"/>
            <a:r>
              <a:rPr lang="en-US" dirty="0"/>
              <a:t>Chickens</a:t>
            </a:r>
          </a:p>
          <a:p>
            <a:r>
              <a:rPr lang="en-US" dirty="0" smtClean="0"/>
              <a:t>Vegetables</a:t>
            </a:r>
          </a:p>
          <a:p>
            <a:pPr lvl="1"/>
            <a:r>
              <a:rPr lang="en-US" dirty="0" smtClean="0"/>
              <a:t>Humans</a:t>
            </a:r>
          </a:p>
          <a:p>
            <a:endParaRPr 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6812" y="228600"/>
            <a:ext cx="5486400" cy="3657600"/>
          </a:xfrm>
          <a:prstGeom prst="rect">
            <a:avLst/>
          </a:prstGeom>
        </p:spPr>
      </p:pic>
    </p:spTree>
    <p:extLst>
      <p:ext uri="{BB962C8B-B14F-4D97-AF65-F5344CB8AC3E}">
        <p14:creationId xmlns:p14="http://schemas.microsoft.com/office/powerpoint/2010/main" val="283831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9751060" cy="990600"/>
          </a:xfrm>
          <a:prstGeom prst="rect">
            <a:avLst/>
          </a:prstGeom>
        </p:spPr>
        <p:txBody>
          <a:bodyPr/>
          <a:lstStyle/>
          <a:p>
            <a:r>
              <a:rPr lang="en-US" sz="4000" b="1" dirty="0" smtClean="0">
                <a:solidFill>
                  <a:srgbClr val="8B5E3B"/>
                </a:solidFill>
                <a:latin typeface="+mn-lt"/>
              </a:rPr>
              <a:t>Farmers Support Soils</a:t>
            </a:r>
            <a:endParaRPr lang="en-US" sz="4000" b="1" dirty="0">
              <a:solidFill>
                <a:srgbClr val="8B5E3B"/>
              </a:solidFill>
              <a:latin typeface="+mn-lt"/>
            </a:endParaRPr>
          </a:p>
        </p:txBody>
      </p:sp>
      <p:sp>
        <p:nvSpPr>
          <p:cNvPr id="6" name="Content Placeholder 2"/>
          <p:cNvSpPr txBox="1">
            <a:spLocks/>
          </p:cNvSpPr>
          <p:nvPr/>
        </p:nvSpPr>
        <p:spPr>
          <a:xfrm>
            <a:off x="914402" y="1371600"/>
            <a:ext cx="5180012" cy="289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One US Farmer Feeds About 155 People</a:t>
            </a:r>
          </a:p>
          <a:p>
            <a:r>
              <a:rPr lang="en-US" dirty="0" smtClean="0"/>
              <a:t>Average Farm in US is 455 acres (NASS, 2006)</a:t>
            </a:r>
          </a:p>
          <a:p>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324" y="228599"/>
            <a:ext cx="5475687" cy="4106765"/>
          </a:xfrm>
          <a:prstGeom prst="rect">
            <a:avLst/>
          </a:prstGeom>
        </p:spPr>
      </p:pic>
    </p:spTree>
    <p:extLst>
      <p:ext uri="{BB962C8B-B14F-4D97-AF65-F5344CB8AC3E}">
        <p14:creationId xmlns:p14="http://schemas.microsoft.com/office/powerpoint/2010/main" val="292022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0612" y="304800"/>
            <a:ext cx="6553200" cy="4253345"/>
          </a:xfrm>
          <a:prstGeom prst="rect">
            <a:avLst/>
          </a:prstGeom>
        </p:spPr>
      </p:pic>
    </p:spTree>
    <p:extLst>
      <p:ext uri="{BB962C8B-B14F-4D97-AF65-F5344CB8AC3E}">
        <p14:creationId xmlns:p14="http://schemas.microsoft.com/office/powerpoint/2010/main" val="400457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9751060" cy="990600"/>
          </a:xfrm>
          <a:prstGeom prst="rect">
            <a:avLst/>
          </a:prstGeom>
        </p:spPr>
        <p:txBody>
          <a:bodyPr/>
          <a:lstStyle/>
          <a:p>
            <a:r>
              <a:rPr lang="en-US" sz="4000" b="1" dirty="0" smtClean="0">
                <a:solidFill>
                  <a:srgbClr val="8B5E3B"/>
                </a:solidFill>
                <a:latin typeface="+mn-lt"/>
              </a:rPr>
              <a:t>Available Soil</a:t>
            </a:r>
            <a:endParaRPr lang="en-US" sz="4000" b="1" dirty="0">
              <a:solidFill>
                <a:srgbClr val="8B5E3B"/>
              </a:solidFill>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9612" y="266456"/>
            <a:ext cx="3251200" cy="22712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720" y="936265"/>
            <a:ext cx="3247316" cy="24414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8728" y="2574238"/>
            <a:ext cx="3222992" cy="2423160"/>
          </a:xfrm>
          <a:prstGeom prst="rect">
            <a:avLst/>
          </a:prstGeom>
        </p:spPr>
      </p:pic>
      <p:sp>
        <p:nvSpPr>
          <p:cNvPr id="6" name="Content Placeholder 2"/>
          <p:cNvSpPr txBox="1">
            <a:spLocks/>
          </p:cNvSpPr>
          <p:nvPr/>
        </p:nvSpPr>
        <p:spPr>
          <a:xfrm>
            <a:off x="914400" y="1371600"/>
            <a:ext cx="5030981" cy="37639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total land area of the world exceeds 13 billion hectares</a:t>
            </a:r>
          </a:p>
          <a:p>
            <a:r>
              <a:rPr lang="en-US" dirty="0"/>
              <a:t>Less than half can be used for agriculture, including grazing. </a:t>
            </a:r>
          </a:p>
          <a:p>
            <a:r>
              <a:rPr lang="en-US" dirty="0"/>
              <a:t>1.4 billion hectares - is presently suitable for </a:t>
            </a:r>
            <a:r>
              <a:rPr lang="en-US" dirty="0" smtClean="0"/>
              <a:t/>
            </a:r>
            <a:br>
              <a:rPr lang="en-US" dirty="0" smtClean="0"/>
            </a:br>
            <a:r>
              <a:rPr lang="en-US" dirty="0" smtClean="0"/>
              <a:t>growing </a:t>
            </a:r>
            <a:r>
              <a:rPr lang="en-US" dirty="0"/>
              <a:t>crops.</a:t>
            </a:r>
          </a:p>
        </p:txBody>
      </p:sp>
    </p:spTree>
    <p:extLst>
      <p:ext uri="{BB962C8B-B14F-4D97-AF65-F5344CB8AC3E}">
        <p14:creationId xmlns:p14="http://schemas.microsoft.com/office/powerpoint/2010/main" val="3280935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9751060" cy="990600"/>
          </a:xfrm>
          <a:prstGeom prst="rect">
            <a:avLst/>
          </a:prstGeom>
        </p:spPr>
        <p:txBody>
          <a:bodyPr/>
          <a:lstStyle/>
          <a:p>
            <a:r>
              <a:rPr lang="en-US" sz="4000" b="1" dirty="0" smtClean="0">
                <a:solidFill>
                  <a:srgbClr val="8B5E3B"/>
                </a:solidFill>
                <a:latin typeface="+mn-lt"/>
              </a:rPr>
              <a:t>Arable Land </a:t>
            </a:r>
            <a:endParaRPr lang="en-US" sz="4000" b="1" dirty="0">
              <a:solidFill>
                <a:srgbClr val="8B5E3B"/>
              </a:solidFill>
              <a:latin typeface="+mn-lt"/>
            </a:endParaRPr>
          </a:p>
        </p:txBody>
      </p:sp>
      <p:sp>
        <p:nvSpPr>
          <p:cNvPr id="6" name="Content Placeholder 2"/>
          <p:cNvSpPr txBox="1">
            <a:spLocks/>
          </p:cNvSpPr>
          <p:nvPr/>
        </p:nvSpPr>
        <p:spPr>
          <a:xfrm>
            <a:off x="914402" y="1371600"/>
            <a:ext cx="5180012" cy="289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Arable Land is land </a:t>
            </a:r>
            <a:r>
              <a:rPr lang="en-US" dirty="0"/>
              <a:t>under </a:t>
            </a:r>
            <a:r>
              <a:rPr lang="en-US" dirty="0" smtClean="0"/>
              <a:t>temporary, </a:t>
            </a:r>
            <a:r>
              <a:rPr lang="en-US" dirty="0"/>
              <a:t>temporary meadows for mowing or for pasture, land under market or kitchen gardens, and land temporarily fallow.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888" y="411480"/>
            <a:ext cx="5262724" cy="3931920"/>
          </a:xfrm>
          <a:prstGeom prst="rect">
            <a:avLst/>
          </a:prstGeom>
        </p:spPr>
      </p:pic>
      <p:sp>
        <p:nvSpPr>
          <p:cNvPr id="7" name="TextBox 6"/>
          <p:cNvSpPr txBox="1"/>
          <p:nvPr/>
        </p:nvSpPr>
        <p:spPr>
          <a:xfrm>
            <a:off x="6131448" y="4419600"/>
            <a:ext cx="2415979" cy="646331"/>
          </a:xfrm>
          <a:prstGeom prst="rect">
            <a:avLst/>
          </a:prstGeom>
          <a:noFill/>
        </p:spPr>
        <p:txBody>
          <a:bodyPr wrap="square" rtlCol="0">
            <a:spAutoFit/>
          </a:bodyPr>
          <a:lstStyle/>
          <a:p>
            <a:r>
              <a:rPr lang="en-US" sz="1200" dirty="0" smtClean="0"/>
              <a:t>Source: </a:t>
            </a:r>
            <a:r>
              <a:rPr lang="en-US" sz="1200" dirty="0"/>
              <a:t>http://myweb.rollins.edu/jsiry/EarthMaps.html</a:t>
            </a:r>
          </a:p>
        </p:txBody>
      </p:sp>
    </p:spTree>
    <p:extLst>
      <p:ext uri="{BB962C8B-B14F-4D97-AF65-F5344CB8AC3E}">
        <p14:creationId xmlns:p14="http://schemas.microsoft.com/office/powerpoint/2010/main" val="2759341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1020</TotalTime>
  <Words>381</Words>
  <Application>Microsoft Office PowerPoint</Application>
  <PresentationFormat>Custom</PresentationFormat>
  <Paragraphs>69</Paragraphs>
  <Slides>16</Slides>
  <Notes>2</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PowerPoint Presentation</vt:lpstr>
      <vt:lpstr>Where Does Your Food Come From?</vt:lpstr>
      <vt:lpstr>Soils are an Integral Part of any Food Web</vt:lpstr>
      <vt:lpstr>Soil Supports Plants</vt:lpstr>
      <vt:lpstr>Soil Supports Animals</vt:lpstr>
      <vt:lpstr>Farmers Support Soils</vt:lpstr>
      <vt:lpstr>PowerPoint Presentation</vt:lpstr>
      <vt:lpstr>Available Soil</vt:lpstr>
      <vt:lpstr>Arable Land </vt:lpstr>
      <vt:lpstr>Arable Land </vt:lpstr>
      <vt:lpstr>Arable Land</vt:lpstr>
      <vt:lpstr>Protecting our Soil</vt:lpstr>
      <vt:lpstr>“There are two spiritual dangers in not owning a farm.  One is the danger of supposing that breakfast comes from  the grocery and the other that heat comes from the furnace.”  Aldo Leopold </vt:lpstr>
      <vt:lpstr>Sources</vt:lpstr>
      <vt:lpstr>PowerPoint Presentation</vt:lpstr>
      <vt:lpstr>Thank you for listening! For further information, visit:</vt:lpstr>
    </vt:vector>
  </TitlesOfParts>
  <Company>UWSP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dc:title>
  <dc:creator>Hansen, Ashley M</dc:creator>
  <cp:lastModifiedBy>Karen Brey</cp:lastModifiedBy>
  <cp:revision>116</cp:revision>
  <dcterms:created xsi:type="dcterms:W3CDTF">2013-04-20T19:23:28Z</dcterms:created>
  <dcterms:modified xsi:type="dcterms:W3CDTF">2015-01-20T23:34:42Z</dcterms:modified>
</cp:coreProperties>
</file>