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7"/>
  </p:notesMasterIdLst>
  <p:sldIdLst>
    <p:sldId id="256" r:id="rId3"/>
    <p:sldId id="267" r:id="rId4"/>
    <p:sldId id="257" r:id="rId5"/>
    <p:sldId id="268" r:id="rId6"/>
    <p:sldId id="258" r:id="rId7"/>
    <p:sldId id="259" r:id="rId8"/>
    <p:sldId id="262" r:id="rId9"/>
    <p:sldId id="260" r:id="rId10"/>
    <p:sldId id="261" r:id="rId11"/>
    <p:sldId id="264" r:id="rId12"/>
    <p:sldId id="265" r:id="rId13"/>
    <p:sldId id="266" r:id="rId14"/>
    <p:sldId id="269" r:id="rId15"/>
    <p:sldId id="270" r:id="rId16"/>
  </p:sldIdLst>
  <p:sldSz cx="12192000" cy="6858000"/>
  <p:notesSz cx="7315200" cy="9601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5" d="100"/>
          <a:sy n="65" d="100"/>
        </p:scale>
        <p:origin x="96" y="56"/>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88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DB6A6C2-7AA9-4360-8683-D4F6C27B7D51}" type="datetimeFigureOut">
              <a:rPr lang="en-US" smtClean="0"/>
              <a:t>12/4/2014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3614DD8-D306-444A-A01A-A75018D080AA}" type="slidenum">
              <a:rPr lang="en-US" smtClean="0"/>
              <a:t>‹#›</a:t>
            </a:fld>
            <a:endParaRPr lang="en-US"/>
          </a:p>
        </p:txBody>
      </p:sp>
    </p:spTree>
    <p:extLst>
      <p:ext uri="{BB962C8B-B14F-4D97-AF65-F5344CB8AC3E}">
        <p14:creationId xmlns:p14="http://schemas.microsoft.com/office/powerpoint/2010/main" val="377048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ublications.nigms.nih.gov/medbydesign/chapter3.html#c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Nobel Prize in Medicine or Physiology has been awarded 104 times between 1901 and 2013.  In 1916 the prize was awarded to Watson, Crick and Wilkins for their work on the structure and significance of DNA.</a:t>
            </a:r>
          </a:p>
          <a:p>
            <a:r>
              <a:rPr lang="en-US" dirty="0"/>
              <a:t>But in 1952, the soil was an important player in the Nobel Prize awarded that year.</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1</a:t>
            </a:fld>
            <a:endParaRPr lang="en-US"/>
          </a:p>
        </p:txBody>
      </p:sp>
    </p:spTree>
    <p:extLst>
      <p:ext uri="{BB962C8B-B14F-4D97-AF65-F5344CB8AC3E}">
        <p14:creationId xmlns:p14="http://schemas.microsoft.com/office/powerpoint/2010/main" val="181737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Seratonin</a:t>
            </a:r>
            <a:r>
              <a:rPr lang="en-US" dirty="0"/>
              <a:t> is a chemical that our brains and intestines produce. Scientists believe that it is important in determining one’s “mood”. A lack of serotonin can bring on depression.  </a:t>
            </a:r>
          </a:p>
          <a:p>
            <a:r>
              <a:rPr lang="en-US" i="1" dirty="0"/>
              <a:t>Mycobacterium </a:t>
            </a:r>
            <a:r>
              <a:rPr lang="en-US" i="1" dirty="0" err="1"/>
              <a:t>vaccae</a:t>
            </a:r>
            <a:r>
              <a:rPr lang="en-US" dirty="0"/>
              <a:t> has been shown to stimulate the production of serotonin in mice. Might it be a useful anti-depressant in the future?</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10</a:t>
            </a:fld>
            <a:endParaRPr lang="en-US"/>
          </a:p>
        </p:txBody>
      </p:sp>
    </p:spTree>
    <p:extLst>
      <p:ext uri="{BB962C8B-B14F-4D97-AF65-F5344CB8AC3E}">
        <p14:creationId xmlns:p14="http://schemas.microsoft.com/office/powerpoint/2010/main" val="82690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children have a high incidence of allergies and asthma. Scientists believe that part of the reason is expressed through the “Hygiene Hypothesis”: i.e. we live in a world with antimicrobial soaps and cleaners, have a city versus farm existence and have lost the contact with the many microbes that we find in nature.  </a:t>
            </a:r>
          </a:p>
          <a:p>
            <a:r>
              <a:rPr lang="en-US" dirty="0"/>
              <a:t>One point of view is that we can strengthen our children’s immune system by letting them play in the soil and get dirty. Children exposed to germs in their first year are less likely to have allergies and asthma.</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11</a:t>
            </a:fld>
            <a:endParaRPr lang="en-US"/>
          </a:p>
        </p:txBody>
      </p:sp>
    </p:spTree>
    <p:extLst>
      <p:ext uri="{BB962C8B-B14F-4D97-AF65-F5344CB8AC3E}">
        <p14:creationId xmlns:p14="http://schemas.microsoft.com/office/powerpoint/2010/main" val="358432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questions and promote discussion.</a:t>
            </a:r>
          </a:p>
          <a:p>
            <a:endParaRPr lang="en-US"/>
          </a:p>
        </p:txBody>
      </p:sp>
      <p:sp>
        <p:nvSpPr>
          <p:cNvPr id="4" name="Slide Number Placeholder 3"/>
          <p:cNvSpPr>
            <a:spLocks noGrp="1"/>
          </p:cNvSpPr>
          <p:nvPr>
            <p:ph type="sldNum" sz="quarter" idx="10"/>
          </p:nvPr>
        </p:nvSpPr>
        <p:spPr/>
        <p:txBody>
          <a:bodyPr/>
          <a:lstStyle/>
          <a:p>
            <a:fld id="{C3614DD8-D306-444A-A01A-A75018D080AA}" type="slidenum">
              <a:rPr lang="en-US" smtClean="0"/>
              <a:t>12</a:t>
            </a:fld>
            <a:endParaRPr lang="en-US"/>
          </a:p>
        </p:txBody>
      </p:sp>
    </p:spTree>
    <p:extLst>
      <p:ext uri="{BB962C8B-B14F-4D97-AF65-F5344CB8AC3E}">
        <p14:creationId xmlns:p14="http://schemas.microsoft.com/office/powerpoint/2010/main" val="121880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ages humans has used nature as their medicine cabinet. The ancient Greeks and Native Americans understood that the bark of willow and birch trees could be used to relieve headaches. That is because the barks contains salicylic acid which is chemically related to the active ingredient in today’s aspirin.</a:t>
            </a:r>
          </a:p>
          <a:p>
            <a:r>
              <a:rPr lang="en-US" dirty="0"/>
              <a:t>The marine cone snail is a venomous creature. But now its venom is being used as a pain medication that some say can be 100 times more potent than existing pain medications; including morphine.</a:t>
            </a:r>
          </a:p>
          <a:p>
            <a:r>
              <a:rPr lang="en-US" dirty="0"/>
              <a:t>And speaking of morphine, it comes from the opium poppy seed pod and has been used as a powerful tool to relieve pain…while also being the main psychoactive chemical found in opium.</a:t>
            </a:r>
          </a:p>
          <a:p>
            <a:r>
              <a:rPr lang="en-US" dirty="0"/>
              <a:t>The list of medications is long and their mode of action is impressive. &lt;See this site for more examples: </a:t>
            </a:r>
            <a:r>
              <a:rPr lang="en-US" u="sng" dirty="0">
                <a:hlinkClick r:id="rId3"/>
              </a:rPr>
              <a:t>http://publications.nigms.nih.gov/medbydesign/chapter3.html#c1</a:t>
            </a:r>
            <a:r>
              <a:rPr lang="en-US" dirty="0"/>
              <a:t>;&gt;</a:t>
            </a:r>
          </a:p>
          <a:p>
            <a:r>
              <a:rPr lang="en-US" dirty="0"/>
              <a:t>Of the 1,184 new drugs that were approved between 1981 and 2006, 705 were from or based on chemicals found in nature.</a:t>
            </a:r>
          </a:p>
          <a:p>
            <a:r>
              <a:rPr lang="en-US" dirty="0"/>
              <a:t>Soil is one of the places we can find new medicines because of the tremendous biodiversity of microbes found in the soil.</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2</a:t>
            </a:fld>
            <a:endParaRPr lang="en-US"/>
          </a:p>
        </p:txBody>
      </p:sp>
    </p:spTree>
    <p:extLst>
      <p:ext uri="{BB962C8B-B14F-4D97-AF65-F5344CB8AC3E}">
        <p14:creationId xmlns:p14="http://schemas.microsoft.com/office/powerpoint/2010/main" val="118701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consider total ecosystem biodiversity, the biodiversity found above-ground is, at best, a footnote to that found underground. &lt;Read the number/amount of organisms in a gram of soil&gt;.  Large soil biodiversity means a high potential for finding new soil-based medicines.</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3</a:t>
            </a:fld>
            <a:endParaRPr lang="en-US"/>
          </a:p>
        </p:txBody>
      </p:sp>
    </p:spTree>
    <p:extLst>
      <p:ext uri="{BB962C8B-B14F-4D97-AF65-F5344CB8AC3E}">
        <p14:creationId xmlns:p14="http://schemas.microsoft.com/office/powerpoint/2010/main" val="67655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Biodiversity is an ecosystem service, i.e. a benefit that the ecosystem provides to society. The biodiversity allows soil organisms to perform a variety of necessary soil functions.  They decompose organic matter, physically breaking down leaves and branches that fall to the ground. Without them we would be under tons of organic matters sitting on the soil surface.</a:t>
            </a:r>
          </a:p>
          <a:p>
            <a:r>
              <a:rPr lang="en-US" dirty="0"/>
              <a:t>As they decompose the organic matter they release nutrients that can be reused by the plant to promote their growth and life cycle.</a:t>
            </a:r>
          </a:p>
          <a:p>
            <a:r>
              <a:rPr lang="en-US" dirty="0"/>
              <a:t>Some of these organisms can pluck the plant nutrient, Nitrogen, right of the air as nitrogen gas and “fix” it in a form that the plant can use.</a:t>
            </a:r>
          </a:p>
          <a:p>
            <a:r>
              <a:rPr lang="en-US" dirty="0"/>
              <a:t>There is even a symbiotic root-fungus relationship called ‘</a:t>
            </a:r>
            <a:r>
              <a:rPr lang="en-US" dirty="0" err="1"/>
              <a:t>mycorrhizae</a:t>
            </a:r>
            <a:r>
              <a:rPr lang="en-US" dirty="0"/>
              <a:t>’ that allows the fungus to scavenge nutrients far from the plant root and provide that nutrient to the plant. In return the plant give the fungus its energy source to live.</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4</a:t>
            </a:fld>
            <a:endParaRPr lang="en-US"/>
          </a:p>
        </p:txBody>
      </p:sp>
    </p:spTree>
    <p:extLst>
      <p:ext uri="{BB962C8B-B14F-4D97-AF65-F5344CB8AC3E}">
        <p14:creationId xmlns:p14="http://schemas.microsoft.com/office/powerpoint/2010/main" val="96538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large biodiversity and the large populations, soil organisms have evolved ways to protect themselves from each other by producing antimicrobials – chemicals that inhibit the growth of or kill other microbes. A good example of this is the mold called </a:t>
            </a:r>
            <a:r>
              <a:rPr lang="en-US" i="1" dirty="0" err="1"/>
              <a:t>Penicillium</a:t>
            </a:r>
            <a:r>
              <a:rPr lang="en-US" i="1" dirty="0"/>
              <a:t>. </a:t>
            </a:r>
            <a:r>
              <a:rPr lang="en-US" dirty="0"/>
              <a:t>The soil is the habitat of many molds like </a:t>
            </a:r>
            <a:r>
              <a:rPr lang="en-US" i="1" dirty="0" err="1"/>
              <a:t>Penicillium</a:t>
            </a:r>
            <a:r>
              <a:rPr lang="en-US" dirty="0"/>
              <a:t>. After </a:t>
            </a:r>
            <a:r>
              <a:rPr lang="en-US" i="1" dirty="0" err="1"/>
              <a:t>Penicillium</a:t>
            </a:r>
            <a:r>
              <a:rPr lang="en-US" dirty="0"/>
              <a:t> was found growing on bread and inhibiting the growth of a bacteria one of the most famous antibiotics, </a:t>
            </a:r>
            <a:r>
              <a:rPr lang="en-US" u="sng" dirty="0"/>
              <a:t>Penicillin</a:t>
            </a:r>
            <a:r>
              <a:rPr lang="en-US" dirty="0"/>
              <a:t>, was developed.</a:t>
            </a:r>
          </a:p>
          <a:p>
            <a:r>
              <a:rPr lang="en-US" dirty="0"/>
              <a:t>Look to the soil as a continuing source of medicines</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5</a:t>
            </a:fld>
            <a:endParaRPr lang="en-US"/>
          </a:p>
        </p:txBody>
      </p:sp>
    </p:spTree>
    <p:extLst>
      <p:ext uri="{BB962C8B-B14F-4D97-AF65-F5344CB8AC3E}">
        <p14:creationId xmlns:p14="http://schemas.microsoft.com/office/powerpoint/2010/main" val="231044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genus of microbes called </a:t>
            </a:r>
            <a:r>
              <a:rPr lang="en-US" i="1" dirty="0"/>
              <a:t>Streptomyces</a:t>
            </a:r>
            <a:r>
              <a:rPr lang="en-US" dirty="0"/>
              <a:t> is a work horse when it comes to producing </a:t>
            </a:r>
            <a:r>
              <a:rPr lang="en-US" dirty="0" err="1"/>
              <a:t>anitbioitics</a:t>
            </a:r>
            <a:r>
              <a:rPr lang="en-US" dirty="0"/>
              <a:t>.  </a:t>
            </a:r>
            <a:r>
              <a:rPr lang="en-US" i="1" dirty="0"/>
              <a:t>S. </a:t>
            </a:r>
            <a:r>
              <a:rPr lang="en-US" i="1" dirty="0" err="1"/>
              <a:t>venezuelae</a:t>
            </a:r>
            <a:r>
              <a:rPr lang="en-US" dirty="0"/>
              <a:t> is the source of a chemical called Chloramphenicol, which was the first antibiotic to be produced in large scale.  </a:t>
            </a:r>
            <a:r>
              <a:rPr lang="en-US" i="1" dirty="0"/>
              <a:t>S. </a:t>
            </a:r>
            <a:r>
              <a:rPr lang="en-US" i="1" dirty="0" err="1"/>
              <a:t>avermitilis</a:t>
            </a:r>
            <a:r>
              <a:rPr lang="en-US" dirty="0"/>
              <a:t> has produced a chemical, </a:t>
            </a:r>
            <a:r>
              <a:rPr lang="en-US" dirty="0" err="1"/>
              <a:t>Ivermectin</a:t>
            </a:r>
            <a:r>
              <a:rPr lang="en-US" dirty="0"/>
              <a:t>, that kills nematodes in the soil called and produced an insecticide (</a:t>
            </a:r>
            <a:r>
              <a:rPr lang="en-US" dirty="0" err="1"/>
              <a:t>Abamectin</a:t>
            </a:r>
            <a:r>
              <a:rPr lang="en-US" dirty="0"/>
              <a:t>). </a:t>
            </a:r>
            <a:r>
              <a:rPr lang="en-US" i="1" dirty="0"/>
              <a:t>S. </a:t>
            </a:r>
            <a:r>
              <a:rPr lang="en-US" i="1" dirty="0" err="1"/>
              <a:t>noursei</a:t>
            </a:r>
            <a:r>
              <a:rPr lang="en-US" dirty="0"/>
              <a:t> fights fungal infections while </a:t>
            </a:r>
            <a:r>
              <a:rPr lang="en-US" i="1" dirty="0"/>
              <a:t>S. </a:t>
            </a:r>
            <a:r>
              <a:rPr lang="en-US" i="1" dirty="0" err="1"/>
              <a:t>platensis</a:t>
            </a:r>
            <a:r>
              <a:rPr lang="en-US" i="1" dirty="0"/>
              <a:t> </a:t>
            </a:r>
            <a:r>
              <a:rPr lang="en-US" dirty="0"/>
              <a:t>produced the chemical </a:t>
            </a:r>
            <a:r>
              <a:rPr lang="en-US" dirty="0" err="1"/>
              <a:t>Migrastatin</a:t>
            </a:r>
            <a:r>
              <a:rPr lang="en-US" dirty="0"/>
              <a:t> which an anti-cancer agent.</a:t>
            </a:r>
          </a:p>
          <a:p>
            <a:r>
              <a:rPr lang="en-US" dirty="0"/>
              <a:t>But these are just a few of the antibiotics produced from soil biodiversity.</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6</a:t>
            </a:fld>
            <a:endParaRPr lang="en-US"/>
          </a:p>
        </p:txBody>
      </p:sp>
    </p:spTree>
    <p:extLst>
      <p:ext uri="{BB962C8B-B14F-4D97-AF65-F5344CB8AC3E}">
        <p14:creationId xmlns:p14="http://schemas.microsoft.com/office/powerpoint/2010/main" val="167959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500 antibiotics have been cultured from soil microbes. This slide gives an example of some more of those that came from the </a:t>
            </a:r>
            <a:r>
              <a:rPr lang="en-US" i="1" dirty="0"/>
              <a:t>Streptomyces</a:t>
            </a:r>
            <a:r>
              <a:rPr lang="en-US" dirty="0"/>
              <a:t> bacteria.</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7</a:t>
            </a:fld>
            <a:endParaRPr lang="en-US"/>
          </a:p>
        </p:txBody>
      </p:sp>
    </p:spTree>
    <p:extLst>
      <p:ext uri="{BB962C8B-B14F-4D97-AF65-F5344CB8AC3E}">
        <p14:creationId xmlns:p14="http://schemas.microsoft.com/office/powerpoint/2010/main" val="218967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soil has been such a treasure trove of antibiotics that in 1952 it was instrumental in winning the Nobel Prize for Medicine. Dr. Selman Waksman and his students working at Rutgers University developed the methodology for screening microbes for their antimicrobial capabilities. They isolated 15 antibiotics. The one which brought his group the most fame was streptomycin, which was the first medicine that effectively treated tuberculosis.  Streptomycin is now on the World Health Organization’s List of Essential Medicines. </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8</a:t>
            </a:fld>
            <a:endParaRPr lang="en-US"/>
          </a:p>
        </p:txBody>
      </p:sp>
    </p:spTree>
    <p:extLst>
      <p:ext uri="{BB962C8B-B14F-4D97-AF65-F5344CB8AC3E}">
        <p14:creationId xmlns:p14="http://schemas.microsoft.com/office/powerpoint/2010/main" val="4406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 very small portion of the soil microbes have been identified and evaluated for the production of antimicrobial agents. Can the soil play a role in another Nobel Prize? Maybe a cure for cancer?</a:t>
            </a:r>
          </a:p>
          <a:p>
            <a:r>
              <a:rPr lang="en-US" i="1" dirty="0"/>
              <a:t>Clostridium </a:t>
            </a:r>
            <a:r>
              <a:rPr lang="en-US" i="1" dirty="0" err="1"/>
              <a:t>sporogenes</a:t>
            </a:r>
            <a:r>
              <a:rPr lang="en-US" dirty="0"/>
              <a:t> is a bacterium that lives in low oxygen environments….like in a tumor. Scientists are developing it to kill cancer cells in tumors without harming healthy cells.</a:t>
            </a:r>
          </a:p>
          <a:p>
            <a:endParaRPr lang="en-US" dirty="0"/>
          </a:p>
        </p:txBody>
      </p:sp>
      <p:sp>
        <p:nvSpPr>
          <p:cNvPr id="4" name="Slide Number Placeholder 3"/>
          <p:cNvSpPr>
            <a:spLocks noGrp="1"/>
          </p:cNvSpPr>
          <p:nvPr>
            <p:ph type="sldNum" sz="quarter" idx="10"/>
          </p:nvPr>
        </p:nvSpPr>
        <p:spPr/>
        <p:txBody>
          <a:bodyPr/>
          <a:lstStyle/>
          <a:p>
            <a:fld id="{C3614DD8-D306-444A-A01A-A75018D080AA}" type="slidenum">
              <a:rPr lang="en-US" smtClean="0"/>
              <a:t>9</a:t>
            </a:fld>
            <a:endParaRPr lang="en-US"/>
          </a:p>
        </p:txBody>
      </p:sp>
    </p:spTree>
    <p:extLst>
      <p:ext uri="{BB962C8B-B14F-4D97-AF65-F5344CB8AC3E}">
        <p14:creationId xmlns:p14="http://schemas.microsoft.com/office/powerpoint/2010/main" val="3023219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20986E-2FA9-4D10-847A-0595F97ABA0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2ED93-B1DD-4ECE-8DAD-1578417F5B56}" type="slidenum">
              <a:rPr lang="en-US" smtClean="0"/>
              <a:t>‹#›</a:t>
            </a:fld>
            <a:endParaRPr lang="en-US"/>
          </a:p>
        </p:txBody>
      </p:sp>
      <p:sp>
        <p:nvSpPr>
          <p:cNvPr id="7" name="Rectangle 6"/>
          <p:cNvSpPr/>
          <p:nvPr userDrawn="1"/>
        </p:nvSpPr>
        <p:spPr>
          <a:xfrm>
            <a:off x="0" y="5486400"/>
            <a:ext cx="12192000"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7779" y="4408974"/>
            <a:ext cx="2743200" cy="147523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379" y="4628566"/>
            <a:ext cx="1828800" cy="1330036"/>
          </a:xfrm>
          <a:prstGeom prst="rect">
            <a:avLst/>
          </a:prstGeom>
        </p:spPr>
      </p:pic>
    </p:spTree>
    <p:extLst>
      <p:ext uri="{BB962C8B-B14F-4D97-AF65-F5344CB8AC3E}">
        <p14:creationId xmlns:p14="http://schemas.microsoft.com/office/powerpoint/2010/main" val="7869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20986E-2FA9-4D10-847A-0595F97ABA01}" type="datetimeFigureOut">
              <a:rPr lang="en-US" smtClean="0"/>
              <a:t>12/4/2014</a:t>
            </a:fld>
            <a:endParaRPr lang="en-US"/>
          </a:p>
        </p:txBody>
      </p:sp>
      <p:sp>
        <p:nvSpPr>
          <p:cNvPr id="6" name="Slide Number Placeholder 5"/>
          <p:cNvSpPr>
            <a:spLocks noGrp="1"/>
          </p:cNvSpPr>
          <p:nvPr>
            <p:ph type="sldNum" sz="quarter" idx="12"/>
          </p:nvPr>
        </p:nvSpPr>
        <p:spPr/>
        <p:txBody>
          <a:bodyPr/>
          <a:lstStyle/>
          <a:p>
            <a:fld id="{37A2ED93-B1DD-4ECE-8DAD-1578417F5B56}" type="slidenum">
              <a:rPr lang="en-US" smtClean="0"/>
              <a:t>‹#›</a:t>
            </a:fld>
            <a:endParaRPr lang="en-US"/>
          </a:p>
        </p:txBody>
      </p:sp>
      <p:sp>
        <p:nvSpPr>
          <p:cNvPr id="7" name="Rectangle 6"/>
          <p:cNvSpPr/>
          <p:nvPr userDrawn="1"/>
        </p:nvSpPr>
        <p:spPr>
          <a:xfrm>
            <a:off x="0" y="6172200"/>
            <a:ext cx="12192000" cy="6858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2579" y="5754596"/>
            <a:ext cx="914400" cy="66501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3579" y="5631902"/>
            <a:ext cx="1371600" cy="737755"/>
          </a:xfrm>
          <a:prstGeom prst="rect">
            <a:avLst/>
          </a:prstGeom>
        </p:spPr>
      </p:pic>
    </p:spTree>
    <p:extLst>
      <p:ext uri="{BB962C8B-B14F-4D97-AF65-F5344CB8AC3E}">
        <p14:creationId xmlns:p14="http://schemas.microsoft.com/office/powerpoint/2010/main" val="7639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0986E-2FA9-4D10-847A-0595F97ABA01}"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A2ED93-B1DD-4ECE-8DAD-1578417F5B56}" type="slidenum">
              <a:rPr lang="en-US" smtClean="0"/>
              <a:t>‹#›</a:t>
            </a:fld>
            <a:endParaRPr lang="en-US"/>
          </a:p>
        </p:txBody>
      </p:sp>
    </p:spTree>
    <p:extLst>
      <p:ext uri="{BB962C8B-B14F-4D97-AF65-F5344CB8AC3E}">
        <p14:creationId xmlns:p14="http://schemas.microsoft.com/office/powerpoint/2010/main" val="267280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44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356350"/>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pPr defTabSz="457200"/>
            <a:fld id="{B3FDE0CF-737B-4D60-A831-34B00AF21DB5}" type="slidenum">
              <a:rPr lang="en-US" smtClean="0">
                <a:solidFill>
                  <a:prstClr val="black"/>
                </a:solidFill>
              </a:rPr>
              <a:pPr defTabSz="457200"/>
              <a:t>‹#›</a:t>
            </a:fld>
            <a:endParaRPr lang="en-US">
              <a:solidFill>
                <a:prstClr val="black"/>
              </a:solidFill>
            </a:endParaRPr>
          </a:p>
        </p:txBody>
      </p:sp>
      <p:sp>
        <p:nvSpPr>
          <p:cNvPr id="7" name="Content Placeholder 2"/>
          <p:cNvSpPr txBox="1">
            <a:spLocks/>
          </p:cNvSpPr>
          <p:nvPr userDrawn="1"/>
        </p:nvSpPr>
        <p:spPr>
          <a:xfrm>
            <a:off x="1527048" y="698174"/>
            <a:ext cx="9144000" cy="4392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prstClr val="black"/>
                </a:solidFill>
              </a:rPr>
              <a:t>Thank you for listening!</a:t>
            </a:r>
            <a:br>
              <a:rPr lang="en-US" sz="2800" b="1" dirty="0">
                <a:solidFill>
                  <a:prstClr val="black"/>
                </a:solidFill>
              </a:rPr>
            </a:br>
            <a:r>
              <a:rPr lang="en-US" sz="2800" b="1" dirty="0">
                <a:solidFill>
                  <a:prstClr val="black"/>
                </a:solidFill>
              </a:rPr>
              <a:t>For further information, visit</a:t>
            </a:r>
            <a:r>
              <a:rPr lang="en-US" sz="2800" b="1" dirty="0" smtClean="0">
                <a:solidFill>
                  <a:prstClr val="black"/>
                </a:solidFill>
              </a:rPr>
              <a:t>:</a:t>
            </a:r>
          </a:p>
          <a:p>
            <a:pPr marL="0" indent="0" algn="ctr">
              <a:buFont typeface="Arial" panose="020B0604020202020204" pitchFamily="34" charset="0"/>
              <a:buNone/>
            </a:pPr>
            <a:r>
              <a:rPr lang="en-US" sz="2400" b="1" dirty="0">
                <a:solidFill>
                  <a:prstClr val="black"/>
                </a:solidFill>
              </a:rPr>
              <a:t>Soils.org/discover-soils</a:t>
            </a:r>
            <a:r>
              <a:rPr lang="en-US" sz="2400" dirty="0">
                <a:solidFill>
                  <a:prstClr val="black"/>
                </a:solidFill>
              </a:rPr>
              <a:t> – information about all things soil!</a:t>
            </a:r>
          </a:p>
          <a:p>
            <a:pPr marL="0" indent="0" algn="ctr">
              <a:buFont typeface="Arial" panose="020B0604020202020204" pitchFamily="34" charset="0"/>
              <a:buNone/>
            </a:pPr>
            <a:r>
              <a:rPr lang="en-US" sz="2400" b="1" dirty="0">
                <a:solidFill>
                  <a:prstClr val="black"/>
                </a:solidFill>
              </a:rPr>
              <a:t>Soils4teachers.org</a:t>
            </a:r>
            <a:r>
              <a:rPr lang="en-US" sz="2400" dirty="0">
                <a:solidFill>
                  <a:prstClr val="black"/>
                </a:solidFill>
              </a:rPr>
              <a:t> – Lesson plans, activities, etc. for teachers</a:t>
            </a:r>
          </a:p>
          <a:p>
            <a:pPr marL="0" indent="0" algn="ctr">
              <a:buFont typeface="Arial" panose="020B0604020202020204" pitchFamily="34" charset="0"/>
              <a:buNone/>
            </a:pPr>
            <a:r>
              <a:rPr lang="en-US" sz="2400" b="1" dirty="0">
                <a:solidFill>
                  <a:prstClr val="black"/>
                </a:solidFill>
              </a:rPr>
              <a:t>Soils4kids.org</a:t>
            </a:r>
            <a:r>
              <a:rPr lang="en-US" sz="2400" dirty="0">
                <a:solidFill>
                  <a:prstClr val="black"/>
                </a:solidFill>
              </a:rPr>
              <a:t> – activities for the K-12 audience</a:t>
            </a:r>
          </a:p>
          <a:p>
            <a:pPr marL="0" indent="0" algn="ctr">
              <a:buFont typeface="Arial" panose="020B0604020202020204" pitchFamily="34" charset="0"/>
              <a:buNone/>
            </a:pPr>
            <a:r>
              <a:rPr lang="en-US" sz="2400" dirty="0">
                <a:solidFill>
                  <a:prstClr val="black"/>
                </a:solidFill>
              </a:rPr>
              <a:t>Follow us on facebook.com/</a:t>
            </a:r>
            <a:r>
              <a:rPr lang="en-US" sz="2400" dirty="0" err="1">
                <a:solidFill>
                  <a:prstClr val="black"/>
                </a:solidFill>
              </a:rPr>
              <a:t>iheartsoil</a:t>
            </a:r>
            <a:endParaRPr lang="en-US" sz="2400" dirty="0">
              <a:solidFill>
                <a:prstClr val="black"/>
              </a:solidFill>
            </a:endParaRPr>
          </a:p>
          <a:p>
            <a:pPr marL="0" indent="0" algn="ctr">
              <a:buFont typeface="Arial" panose="020B0604020202020204" pitchFamily="34" charset="0"/>
              <a:buNone/>
            </a:pPr>
            <a:endParaRPr lang="en-US" sz="2800" dirty="0">
              <a:solidFill>
                <a:prstClr val="black"/>
              </a:solidFill>
            </a:endParaRPr>
          </a:p>
          <a:p>
            <a:pPr marL="0" indent="0" algn="ctr">
              <a:buFont typeface="Arial" panose="020B0604020202020204" pitchFamily="34" charset="0"/>
              <a:buNone/>
            </a:pPr>
            <a:r>
              <a:rPr lang="en-US" sz="2800" dirty="0" smtClean="0">
                <a:solidFill>
                  <a:prstClr val="black"/>
                </a:solidFill>
              </a:rPr>
              <a:t>Brought </a:t>
            </a:r>
            <a:r>
              <a:rPr lang="en-US" sz="2800" dirty="0">
                <a:solidFill>
                  <a:prstClr val="black"/>
                </a:solidFill>
              </a:rPr>
              <a:t>to you by the Soil Science Society of America</a:t>
            </a:r>
          </a:p>
          <a:p>
            <a:pPr marL="0" indent="0" algn="ctr">
              <a:buFont typeface="Arial" panose="020B0604020202020204" pitchFamily="34" charset="0"/>
              <a:buNone/>
            </a:pPr>
            <a:r>
              <a:rPr lang="en-US" sz="2800" b="1" dirty="0">
                <a:solidFill>
                  <a:srgbClr val="C0504D">
                    <a:lumMod val="75000"/>
                  </a:srgbClr>
                </a:solidFill>
              </a:rPr>
              <a:t>Soils sustain life!</a:t>
            </a:r>
          </a:p>
          <a:p>
            <a:pPr marL="0" indent="0" algn="ctr">
              <a:buFont typeface="Arial" panose="020B0604020202020204" pitchFamily="34" charset="0"/>
              <a:buNone/>
            </a:pPr>
            <a:endParaRPr lang="en-US" sz="2800"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5369" y="2888636"/>
            <a:ext cx="442211" cy="44221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9549" y="2894579"/>
            <a:ext cx="803223" cy="808578"/>
          </a:xfrm>
          <a:prstGeom prst="rect">
            <a:avLst/>
          </a:prstGeom>
        </p:spPr>
      </p:pic>
    </p:spTree>
    <p:extLst>
      <p:ext uri="{BB962C8B-B14F-4D97-AF65-F5344CB8AC3E}">
        <p14:creationId xmlns:p14="http://schemas.microsoft.com/office/powerpoint/2010/main" val="308442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pPr defTabSz="457200"/>
            <a:fld id="{632E756A-7992-49A9-A550-BD7343BE9C5F}" type="datetimeFigureOut">
              <a:rPr lang="en-US" smtClean="0">
                <a:solidFill>
                  <a:prstClr val="black">
                    <a:tint val="75000"/>
                  </a:prstClr>
                </a:solidFill>
              </a:rPr>
              <a:pPr defTabSz="457200"/>
              <a:t>12/4/2014</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pPr defTabSz="457200"/>
            <a:fld id="{19D7711B-366A-45A3-9943-7E547E5AC8A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2678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pPr defTabSz="457200"/>
            <a:fld id="{632E756A-7992-49A9-A550-BD7343BE9C5F}" type="datetimeFigureOut">
              <a:rPr lang="en-US" smtClean="0">
                <a:solidFill>
                  <a:prstClr val="black">
                    <a:tint val="75000"/>
                  </a:prstClr>
                </a:solidFill>
              </a:rPr>
              <a:pPr defTabSz="457200"/>
              <a:t>12/4/2014</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pPr defTabSz="457200"/>
            <a:fld id="{19D7711B-366A-45A3-9943-7E547E5AC8A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36585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tif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tif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0986E-2FA9-4D10-847A-0595F97ABA01}" type="datetimeFigureOut">
              <a:rPr lang="en-US" smtClean="0"/>
              <a:t>12/4/2014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2ED93-B1DD-4ECE-8DAD-1578417F5B56}" type="slidenum">
              <a:rPr lang="en-US" smtClean="0"/>
              <a:t>‹#›</a:t>
            </a:fld>
            <a:endParaRPr lang="en-US"/>
          </a:p>
        </p:txBody>
      </p:sp>
    </p:spTree>
    <p:extLst>
      <p:ext uri="{BB962C8B-B14F-4D97-AF65-F5344CB8AC3E}">
        <p14:creationId xmlns:p14="http://schemas.microsoft.com/office/powerpoint/2010/main" val="104369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172200"/>
            <a:ext cx="12192000" cy="6858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22579" y="5754596"/>
            <a:ext cx="914400" cy="665018"/>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23579" y="5631902"/>
            <a:ext cx="1371600" cy="737755"/>
          </a:xfrm>
          <a:prstGeom prst="rect">
            <a:avLst/>
          </a:prstGeom>
        </p:spPr>
      </p:pic>
    </p:spTree>
    <p:extLst>
      <p:ext uri="{BB962C8B-B14F-4D97-AF65-F5344CB8AC3E}">
        <p14:creationId xmlns:p14="http://schemas.microsoft.com/office/powerpoint/2010/main" val="2301913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nc-sa/4.0/legalco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avermitilis.ls.kitasato-u.ac.jp/images/spores.jpe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nc-sa/4.0/legalco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dbm.rutgers.edu/stateMicrobe.php" TargetMode="External"/><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icrobeworld.org/index.php?option=com_jlibrary&amp;view=article&amp;id=32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836237"/>
            <a:ext cx="12192000" cy="2387600"/>
          </a:xfrm>
        </p:spPr>
        <p:txBody>
          <a:bodyPr>
            <a:normAutofit/>
          </a:bodyPr>
          <a:lstStyle/>
          <a:p>
            <a:pPr algn="ctr"/>
            <a:r>
              <a:rPr lang="en-US" sz="5400" b="1" dirty="0" smtClean="0">
                <a:solidFill>
                  <a:srgbClr val="8B5E3B"/>
                </a:solidFill>
                <a:latin typeface="+mn-lt"/>
              </a:rPr>
              <a:t>When Soil Won </a:t>
            </a:r>
            <a:br>
              <a:rPr lang="en-US" sz="5400" b="1" dirty="0" smtClean="0">
                <a:solidFill>
                  <a:srgbClr val="8B5E3B"/>
                </a:solidFill>
                <a:latin typeface="+mn-lt"/>
              </a:rPr>
            </a:br>
            <a:r>
              <a:rPr lang="en-US" sz="5400" b="1" dirty="0" smtClean="0">
                <a:solidFill>
                  <a:srgbClr val="8B5E3B"/>
                </a:solidFill>
                <a:latin typeface="+mn-lt"/>
              </a:rPr>
              <a:t>the Nobel Prize in Medicine</a:t>
            </a:r>
            <a:endParaRPr lang="en-US" sz="5400" b="1" dirty="0">
              <a:solidFill>
                <a:srgbClr val="8B5E3B"/>
              </a:solidFill>
              <a:latin typeface="+mn-lt"/>
            </a:endParaRPr>
          </a:p>
        </p:txBody>
      </p:sp>
    </p:spTree>
    <p:extLst>
      <p:ext uri="{BB962C8B-B14F-4D97-AF65-F5344CB8AC3E}">
        <p14:creationId xmlns:p14="http://schemas.microsoft.com/office/powerpoint/2010/main" val="174747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3173" y="411480"/>
            <a:ext cx="4411464" cy="369332"/>
          </a:xfrm>
          <a:prstGeom prst="rect">
            <a:avLst/>
          </a:prstGeom>
        </p:spPr>
        <p:txBody>
          <a:bodyPr wrap="none">
            <a:spAutoFit/>
          </a:bodyPr>
          <a:lstStyle/>
          <a:p>
            <a:r>
              <a:rPr lang="en-US" i="1" dirty="0"/>
              <a:t>M</a:t>
            </a:r>
            <a:r>
              <a:rPr lang="en-US" i="1" dirty="0" smtClean="0"/>
              <a:t>ycobacterium </a:t>
            </a:r>
            <a:r>
              <a:rPr lang="en-US" i="1" dirty="0" err="1" smtClean="0"/>
              <a:t>vaccae</a:t>
            </a:r>
            <a:r>
              <a:rPr lang="en-US" i="1" dirty="0" smtClean="0"/>
              <a:t> – </a:t>
            </a:r>
            <a:r>
              <a:rPr lang="en-US" b="1" dirty="0" smtClean="0"/>
              <a:t>an Antidepressant?</a:t>
            </a:r>
            <a:endParaRPr lang="en-US" b="1" dirty="0"/>
          </a:p>
        </p:txBody>
      </p:sp>
      <p:sp>
        <p:nvSpPr>
          <p:cNvPr id="7" name="TextBox 6"/>
          <p:cNvSpPr txBox="1"/>
          <p:nvPr/>
        </p:nvSpPr>
        <p:spPr>
          <a:xfrm>
            <a:off x="1243173" y="1097280"/>
            <a:ext cx="5638800" cy="2585323"/>
          </a:xfrm>
          <a:prstGeom prst="rect">
            <a:avLst/>
          </a:prstGeom>
          <a:noFill/>
        </p:spPr>
        <p:txBody>
          <a:bodyPr wrap="square" rtlCol="0">
            <a:spAutoFit/>
          </a:bodyPr>
          <a:lstStyle/>
          <a:p>
            <a:r>
              <a:rPr lang="en-US" dirty="0" smtClean="0"/>
              <a:t>It is thought to stimulate the production of serotonin in mice when ingested</a:t>
            </a:r>
          </a:p>
          <a:p>
            <a:endParaRPr lang="en-US" dirty="0"/>
          </a:p>
          <a:p>
            <a:r>
              <a:rPr lang="en-US" dirty="0" err="1" smtClean="0"/>
              <a:t>Seratonin</a:t>
            </a:r>
            <a:r>
              <a:rPr lang="en-US" dirty="0" smtClean="0"/>
              <a:t> is a chemical produced in the brain and intestines and scientists believe it is involved in balancing one’s mood.</a:t>
            </a:r>
          </a:p>
          <a:p>
            <a:endParaRPr lang="en-US" dirty="0"/>
          </a:p>
          <a:p>
            <a:r>
              <a:rPr lang="en-US" dirty="0" smtClean="0"/>
              <a:t>A lack of serotonin brings on depression, so this organism may act as an </a:t>
            </a:r>
            <a:r>
              <a:rPr lang="en-US" i="1" dirty="0" smtClean="0"/>
              <a:t>antidepressant.</a:t>
            </a:r>
            <a:endParaRPr lang="en-US" i="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045" y="0"/>
            <a:ext cx="4873752" cy="5076825"/>
          </a:xfrm>
          <a:prstGeom prst="rect">
            <a:avLst/>
          </a:prstGeom>
        </p:spPr>
      </p:pic>
      <p:sp>
        <p:nvSpPr>
          <p:cNvPr id="10" name="Rectangle 9"/>
          <p:cNvSpPr/>
          <p:nvPr/>
        </p:nvSpPr>
        <p:spPr>
          <a:xfrm>
            <a:off x="8052121" y="5105399"/>
            <a:ext cx="2895600" cy="461665"/>
          </a:xfrm>
          <a:prstGeom prst="rect">
            <a:avLst/>
          </a:prstGeom>
        </p:spPr>
        <p:txBody>
          <a:bodyPr wrap="square">
            <a:spAutoFit/>
          </a:bodyPr>
          <a:lstStyle/>
          <a:p>
            <a:pPr algn="ctr"/>
            <a:r>
              <a:rPr lang="en-US" sz="800" dirty="0"/>
              <a:t>http://media.photobucket.com/user/faracroft/media/depression.jpg.html?filters[term]=depression&amp;filters[primary]=images&amp;filters[secondary]=videos&amp;sort=1&amp;o=2</a:t>
            </a:r>
          </a:p>
        </p:txBody>
      </p:sp>
    </p:spTree>
    <p:extLst>
      <p:ext uri="{BB962C8B-B14F-4D97-AF65-F5344CB8AC3E}">
        <p14:creationId xmlns:p14="http://schemas.microsoft.com/office/powerpoint/2010/main" val="216732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567" y="2317686"/>
            <a:ext cx="6844420" cy="1384995"/>
          </a:xfrm>
          <a:prstGeom prst="rect">
            <a:avLst/>
          </a:prstGeom>
          <a:noFill/>
        </p:spPr>
        <p:txBody>
          <a:bodyPr wrap="square" rtlCol="0">
            <a:spAutoFit/>
          </a:bodyPr>
          <a:lstStyle/>
          <a:p>
            <a:r>
              <a:rPr lang="en-US" sz="2800" b="1" dirty="0" smtClean="0">
                <a:solidFill>
                  <a:srgbClr val="8B5E3B"/>
                </a:solidFill>
              </a:rPr>
              <a:t>Playing in the soil helps vaccinate </a:t>
            </a:r>
            <a:br>
              <a:rPr lang="en-US" sz="2800" b="1" dirty="0" smtClean="0">
                <a:solidFill>
                  <a:srgbClr val="8B5E3B"/>
                </a:solidFill>
              </a:rPr>
            </a:br>
            <a:r>
              <a:rPr lang="en-US" sz="2800" b="1" dirty="0" smtClean="0">
                <a:solidFill>
                  <a:srgbClr val="8B5E3B"/>
                </a:solidFill>
              </a:rPr>
              <a:t>children against diseases by exposing </a:t>
            </a:r>
            <a:br>
              <a:rPr lang="en-US" sz="2800" b="1" dirty="0" smtClean="0">
                <a:solidFill>
                  <a:srgbClr val="8B5E3B"/>
                </a:solidFill>
              </a:rPr>
            </a:br>
            <a:r>
              <a:rPr lang="en-US" sz="2800" b="1" dirty="0" smtClean="0">
                <a:solidFill>
                  <a:srgbClr val="8B5E3B"/>
                </a:solidFill>
              </a:rPr>
              <a:t>them to the biodiversity that is present</a:t>
            </a:r>
            <a:endParaRPr lang="en-US" sz="2800" b="1" dirty="0">
              <a:solidFill>
                <a:srgbClr val="8B5E3B"/>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307"/>
          <a:stretch/>
        </p:blipFill>
        <p:spPr>
          <a:xfrm>
            <a:off x="7481455" y="411480"/>
            <a:ext cx="4011088" cy="4743405"/>
          </a:xfrm>
          <a:prstGeom prst="rect">
            <a:avLst/>
          </a:prstGeom>
        </p:spPr>
      </p:pic>
      <p:sp>
        <p:nvSpPr>
          <p:cNvPr id="6" name="Rectangle 5"/>
          <p:cNvSpPr/>
          <p:nvPr/>
        </p:nvSpPr>
        <p:spPr>
          <a:xfrm>
            <a:off x="7481455" y="5178570"/>
            <a:ext cx="4011088" cy="338554"/>
          </a:xfrm>
          <a:prstGeom prst="rect">
            <a:avLst/>
          </a:prstGeom>
        </p:spPr>
        <p:txBody>
          <a:bodyPr wrap="square">
            <a:spAutoFit/>
          </a:bodyPr>
          <a:lstStyle/>
          <a:p>
            <a:pPr algn="ctr"/>
            <a:r>
              <a:rPr lang="en-US" sz="800" dirty="0"/>
              <a:t>http://media.photobucket.com/user/Wheelman66/media/MIXPIX/clint.jpg.html?filters[term]=dirty </a:t>
            </a:r>
            <a:r>
              <a:rPr lang="en-US" sz="800" dirty="0" err="1"/>
              <a:t>child&amp;filters</a:t>
            </a:r>
            <a:r>
              <a:rPr lang="en-US" sz="800" dirty="0"/>
              <a:t>[primary]=</a:t>
            </a:r>
            <a:r>
              <a:rPr lang="en-US" sz="800" dirty="0" err="1"/>
              <a:t>images&amp;sort</a:t>
            </a:r>
            <a:r>
              <a:rPr lang="en-US" sz="800" dirty="0"/>
              <a:t>=1&amp;o=66</a:t>
            </a:r>
          </a:p>
        </p:txBody>
      </p:sp>
    </p:spTree>
    <p:extLst>
      <p:ext uri="{BB962C8B-B14F-4D97-AF65-F5344CB8AC3E}">
        <p14:creationId xmlns:p14="http://schemas.microsoft.com/office/powerpoint/2010/main" val="4272615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469" y="2056884"/>
            <a:ext cx="10186736" cy="2554545"/>
          </a:xfrm>
          <a:prstGeom prst="rect">
            <a:avLst/>
          </a:prstGeom>
          <a:noFill/>
        </p:spPr>
        <p:txBody>
          <a:bodyPr wrap="square" rtlCol="0">
            <a:spAutoFit/>
          </a:bodyPr>
          <a:lstStyle/>
          <a:p>
            <a:pPr algn="ctr"/>
            <a:r>
              <a:rPr lang="en-US" sz="3200" b="1" dirty="0" smtClean="0">
                <a:solidFill>
                  <a:srgbClr val="8B5E3B"/>
                </a:solidFill>
              </a:rPr>
              <a:t>What else might be discovered in the soil in the future </a:t>
            </a:r>
          </a:p>
          <a:p>
            <a:pPr algn="ctr"/>
            <a:endParaRPr lang="en-US" sz="3200" b="1" dirty="0"/>
          </a:p>
          <a:p>
            <a:pPr algn="ctr"/>
            <a:r>
              <a:rPr lang="en-US" sz="3200" b="1" dirty="0" smtClean="0"/>
              <a:t>and </a:t>
            </a:r>
          </a:p>
          <a:p>
            <a:pPr algn="ctr"/>
            <a:endParaRPr lang="en-US" sz="3200" b="1" dirty="0"/>
          </a:p>
          <a:p>
            <a:pPr algn="ctr"/>
            <a:r>
              <a:rPr lang="en-US" sz="3200" b="1" dirty="0" smtClean="0">
                <a:solidFill>
                  <a:srgbClr val="8B5E3B"/>
                </a:solidFill>
              </a:rPr>
              <a:t>Who will do it?</a:t>
            </a:r>
            <a:endParaRPr lang="en-US" sz="3200" b="1" dirty="0">
              <a:solidFill>
                <a:srgbClr val="8B5E3B"/>
              </a:solidFill>
            </a:endParaRPr>
          </a:p>
        </p:txBody>
      </p:sp>
    </p:spTree>
    <p:extLst>
      <p:ext uri="{BB962C8B-B14F-4D97-AF65-F5344CB8AC3E}">
        <p14:creationId xmlns:p14="http://schemas.microsoft.com/office/powerpoint/2010/main" val="48622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701"/>
            <a:ext cx="10515600" cy="4013199"/>
          </a:xfrm>
        </p:spPr>
        <p:txBody>
          <a:bodyPr>
            <a:normAutofit lnSpcReduction="10000"/>
          </a:bodyPr>
          <a:lstStyle/>
          <a:p>
            <a:pPr marL="0" indent="0">
              <a:buNone/>
            </a:pPr>
            <a:r>
              <a:rPr lang="en-US"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endParaRPr lang="en-US" dirty="0"/>
          </a:p>
          <a:p>
            <a:pPr marL="0" indent="0" algn="ctr">
              <a:buNone/>
            </a:pPr>
            <a:r>
              <a:rPr lang="en-US" sz="6600" i="1" dirty="0" smtClean="0">
                <a:solidFill>
                  <a:schemeClr val="accent2">
                    <a:lumMod val="75000"/>
                  </a:schemeClr>
                </a:solidFill>
              </a:rPr>
              <a:t>Soils Sustain Life</a:t>
            </a:r>
            <a:endParaRPr lang="en-US" sz="6600" i="1" dirty="0">
              <a:solidFill>
                <a:schemeClr val="accent2">
                  <a:lumMod val="75000"/>
                </a:schemeClr>
              </a:solidFill>
            </a:endParaRPr>
          </a:p>
        </p:txBody>
      </p:sp>
    </p:spTree>
    <p:extLst>
      <p:ext uri="{BB962C8B-B14F-4D97-AF65-F5344CB8AC3E}">
        <p14:creationId xmlns:p14="http://schemas.microsoft.com/office/powerpoint/2010/main" val="379364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9589"/>
          </a:xfrm>
        </p:spPr>
        <p:txBody>
          <a:bodyPr>
            <a:normAutofit fontScale="90000"/>
          </a:bodyPr>
          <a:lstStyle/>
          <a:p>
            <a:r>
              <a:rPr lang="en-US" sz="2400" b="1" dirty="0" smtClean="0"/>
              <a:t>Thank you for listening!</a:t>
            </a:r>
            <a:br>
              <a:rPr lang="en-US" sz="2400" b="1" dirty="0" smtClean="0"/>
            </a:br>
            <a:r>
              <a:rPr lang="en-US" sz="2400" b="1" dirty="0" smtClean="0"/>
              <a:t>For further </a:t>
            </a:r>
            <a:r>
              <a:rPr lang="en-US" sz="2400" b="1" dirty="0"/>
              <a:t>i</a:t>
            </a:r>
            <a:r>
              <a:rPr lang="en-US" sz="2400" b="1" dirty="0" smtClean="0"/>
              <a:t>nformation, visit:</a:t>
            </a:r>
            <a:endParaRPr lang="en-US" sz="2400" b="1" dirty="0"/>
          </a:p>
        </p:txBody>
      </p:sp>
      <p:sp>
        <p:nvSpPr>
          <p:cNvPr id="3" name="Subtitle 2"/>
          <p:cNvSpPr>
            <a:spLocks noGrp="1"/>
          </p:cNvSpPr>
          <p:nvPr>
            <p:ph type="subTitle" idx="1"/>
          </p:nvPr>
        </p:nvSpPr>
        <p:spPr>
          <a:xfrm>
            <a:off x="1524000" y="2103120"/>
            <a:ext cx="9144000" cy="4078224"/>
          </a:xfrm>
        </p:spPr>
        <p:txBody>
          <a:bodyPr>
            <a:normAutofit/>
          </a:bodyPr>
          <a:lstStyle/>
          <a:p>
            <a:r>
              <a:rPr lang="en-US" b="1" dirty="0" smtClean="0"/>
              <a:t>Soils.org/discover-soils</a:t>
            </a:r>
            <a:r>
              <a:rPr lang="en-US" dirty="0" smtClean="0"/>
              <a:t> – information about all things soil!</a:t>
            </a:r>
          </a:p>
          <a:p>
            <a:r>
              <a:rPr lang="en-US" b="1" dirty="0" smtClean="0"/>
              <a:t>Soils4teachers.org</a:t>
            </a:r>
            <a:r>
              <a:rPr lang="en-US" dirty="0" smtClean="0"/>
              <a:t> – Lesson plans, activities, etc. for teachers</a:t>
            </a:r>
          </a:p>
          <a:p>
            <a:r>
              <a:rPr lang="en-US" b="1" dirty="0" smtClean="0"/>
              <a:t>Soils4kids.org</a:t>
            </a:r>
            <a:r>
              <a:rPr lang="en-US" dirty="0" smtClean="0"/>
              <a:t> – activities for the K-12 audience</a:t>
            </a:r>
          </a:p>
          <a:p>
            <a:r>
              <a:rPr lang="en-US" dirty="0" smtClean="0"/>
              <a:t>Follow us on facebook.com/</a:t>
            </a:r>
            <a:r>
              <a:rPr lang="en-US" dirty="0" err="1" smtClean="0"/>
              <a:t>iheartsoil</a:t>
            </a:r>
            <a:endParaRPr lang="en-US" dirty="0" smtClean="0"/>
          </a:p>
          <a:p>
            <a:endParaRPr lang="en-US" dirty="0" smtClean="0"/>
          </a:p>
          <a:p>
            <a:endParaRPr lang="en-US" dirty="0"/>
          </a:p>
          <a:p>
            <a:r>
              <a:rPr lang="en-US" b="1" dirty="0" smtClean="0">
                <a:solidFill>
                  <a:schemeClr val="accent2">
                    <a:lumMod val="75000"/>
                  </a:schemeClr>
                </a:solidFill>
              </a:rPr>
              <a:t>Soils sustain life!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369" y="3395273"/>
            <a:ext cx="442211" cy="4422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95" y="3903797"/>
            <a:ext cx="803223" cy="808578"/>
          </a:xfrm>
          <a:prstGeom prst="rect">
            <a:avLst/>
          </a:prstGeom>
        </p:spPr>
      </p:pic>
    </p:spTree>
    <p:extLst>
      <p:ext uri="{BB962C8B-B14F-4D97-AF65-F5344CB8AC3E}">
        <p14:creationId xmlns:p14="http://schemas.microsoft.com/office/powerpoint/2010/main" val="369181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762000"/>
            <a:ext cx="6884719" cy="4708981"/>
          </a:xfrm>
          <a:prstGeom prst="rect">
            <a:avLst/>
          </a:prstGeom>
          <a:noFill/>
        </p:spPr>
        <p:txBody>
          <a:bodyPr wrap="square" rtlCol="0">
            <a:spAutoFit/>
          </a:bodyPr>
          <a:lstStyle/>
          <a:p>
            <a:r>
              <a:rPr lang="en-US" sz="2400" b="1" dirty="0" smtClean="0">
                <a:solidFill>
                  <a:srgbClr val="8B5E3B"/>
                </a:solidFill>
              </a:rPr>
              <a:t>Your favorite Pharmacy is full of medicines that originally came from natural sources</a:t>
            </a:r>
          </a:p>
          <a:p>
            <a:endParaRPr lang="en-US" dirty="0"/>
          </a:p>
          <a:p>
            <a:endParaRPr lang="en-US" dirty="0" smtClean="0"/>
          </a:p>
          <a:p>
            <a:pPr marL="285750" indent="-285750">
              <a:buFont typeface="Arial" panose="020B0604020202020204" pitchFamily="34" charset="0"/>
              <a:buChar char="•"/>
            </a:pPr>
            <a:r>
              <a:rPr lang="en-US" dirty="0" smtClean="0"/>
              <a:t>Native Americans used the bark of willow and birch trees for headaches because they have the active ingredient in aspirin (</a:t>
            </a:r>
            <a:r>
              <a:rPr lang="en-US" dirty="0" err="1" smtClean="0"/>
              <a:t>salicin</a:t>
            </a:r>
            <a:r>
              <a:rPr lang="en-US" dirty="0" smtClean="0"/>
              <a:t>)</a:t>
            </a:r>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Marine cone snails (</a:t>
            </a:r>
            <a:r>
              <a:rPr lang="en-US" i="1" dirty="0" err="1" smtClean="0"/>
              <a:t>Conus</a:t>
            </a:r>
            <a:r>
              <a:rPr lang="en-US" dirty="0" smtClean="0"/>
              <a:t> species) produce a poison that is used as a pain medication</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opium poppy is the source of morphine</a:t>
            </a:r>
            <a:endParaRPr lang="en-US" dirty="0"/>
          </a:p>
        </p:txBody>
      </p:sp>
      <p:sp>
        <p:nvSpPr>
          <p:cNvPr id="3" name="TextBox 2"/>
          <p:cNvSpPr txBox="1"/>
          <p:nvPr/>
        </p:nvSpPr>
        <p:spPr>
          <a:xfrm>
            <a:off x="9148546" y="2157527"/>
            <a:ext cx="1037463" cy="215444"/>
          </a:xfrm>
          <a:prstGeom prst="rect">
            <a:avLst/>
          </a:prstGeom>
          <a:noFill/>
        </p:spPr>
        <p:txBody>
          <a:bodyPr wrap="none" rtlCol="0">
            <a:spAutoFit/>
          </a:bodyPr>
          <a:lstStyle/>
          <a:p>
            <a:r>
              <a:rPr lang="en-US" sz="800" dirty="0" smtClean="0"/>
              <a:t>Wikipedia commons</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402" y="2375519"/>
            <a:ext cx="1047750" cy="1543050"/>
          </a:xfrm>
          <a:prstGeom prst="rect">
            <a:avLst/>
          </a:prstGeom>
        </p:spPr>
      </p:pic>
      <p:sp>
        <p:nvSpPr>
          <p:cNvPr id="7" name="TextBox 6"/>
          <p:cNvSpPr txBox="1"/>
          <p:nvPr/>
        </p:nvSpPr>
        <p:spPr>
          <a:xfrm>
            <a:off x="9148546" y="3894819"/>
            <a:ext cx="1037463" cy="215444"/>
          </a:xfrm>
          <a:prstGeom prst="rect">
            <a:avLst/>
          </a:prstGeom>
          <a:noFill/>
        </p:spPr>
        <p:txBody>
          <a:bodyPr wrap="none" rtlCol="0">
            <a:spAutoFit/>
          </a:bodyPr>
          <a:lstStyle/>
          <a:p>
            <a:r>
              <a:rPr lang="en-US" sz="800" dirty="0" smtClean="0"/>
              <a:t>Wikipedia commons</a:t>
            </a:r>
            <a:endParaRPr lang="en-US" sz="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8280" y="4111507"/>
            <a:ext cx="1817994" cy="1365366"/>
          </a:xfrm>
          <a:prstGeom prst="rect">
            <a:avLst/>
          </a:prstGeom>
        </p:spPr>
      </p:pic>
      <p:sp>
        <p:nvSpPr>
          <p:cNvPr id="9" name="TextBox 8"/>
          <p:cNvSpPr txBox="1"/>
          <p:nvPr/>
        </p:nvSpPr>
        <p:spPr>
          <a:xfrm>
            <a:off x="9148546" y="5454846"/>
            <a:ext cx="1037463" cy="215444"/>
          </a:xfrm>
          <a:prstGeom prst="rect">
            <a:avLst/>
          </a:prstGeom>
          <a:noFill/>
        </p:spPr>
        <p:txBody>
          <a:bodyPr wrap="none" rtlCol="0">
            <a:spAutoFit/>
          </a:bodyPr>
          <a:lstStyle/>
          <a:p>
            <a:r>
              <a:rPr lang="en-US" sz="800" dirty="0" smtClean="0"/>
              <a:t>Wikipedia commons</a:t>
            </a:r>
            <a:endParaRPr lang="en-US" sz="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7632" y="820432"/>
            <a:ext cx="1799290" cy="1350402"/>
          </a:xfrm>
          <a:prstGeom prst="rect">
            <a:avLst/>
          </a:prstGeom>
        </p:spPr>
      </p:pic>
    </p:spTree>
    <p:extLst>
      <p:ext uri="{BB962C8B-B14F-4D97-AF65-F5344CB8AC3E}">
        <p14:creationId xmlns:p14="http://schemas.microsoft.com/office/powerpoint/2010/main" val="306615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85095"/>
            <a:ext cx="8501510" cy="3600986"/>
          </a:xfrm>
          <a:prstGeom prst="rect">
            <a:avLst/>
          </a:prstGeom>
          <a:noFill/>
        </p:spPr>
        <p:txBody>
          <a:bodyPr wrap="square" rtlCol="0">
            <a:spAutoFit/>
          </a:bodyPr>
          <a:lstStyle/>
          <a:p>
            <a:r>
              <a:rPr lang="en-US" sz="2400" b="1" dirty="0" smtClean="0">
                <a:solidFill>
                  <a:srgbClr val="8B5E3B"/>
                </a:solidFill>
              </a:rPr>
              <a:t>Biodiversity of the soil overwhelms any form </a:t>
            </a:r>
            <a:br>
              <a:rPr lang="en-US" sz="2400" b="1" dirty="0" smtClean="0">
                <a:solidFill>
                  <a:srgbClr val="8B5E3B"/>
                </a:solidFill>
              </a:rPr>
            </a:br>
            <a:r>
              <a:rPr lang="en-US" sz="2400" b="1" dirty="0" smtClean="0">
                <a:solidFill>
                  <a:srgbClr val="8B5E3B"/>
                </a:solidFill>
              </a:rPr>
              <a:t>of above-ground biodiversity</a:t>
            </a:r>
          </a:p>
          <a:p>
            <a:endParaRPr lang="en-US" dirty="0"/>
          </a:p>
          <a:p>
            <a:r>
              <a:rPr lang="en-US" u="sng" dirty="0" smtClean="0"/>
              <a:t>One gram of soil contains</a:t>
            </a:r>
          </a:p>
          <a:p>
            <a:pPr marL="285750" indent="-285750">
              <a:buFont typeface="Arial" panose="020B0604020202020204" pitchFamily="34" charset="0"/>
              <a:buChar char="•"/>
            </a:pPr>
            <a:r>
              <a:rPr lang="en-US" dirty="0" smtClean="0"/>
              <a:t>100 million to 3 billion bacteria</a:t>
            </a:r>
          </a:p>
          <a:p>
            <a:pPr marL="285750" indent="-285750">
              <a:buFont typeface="Arial" panose="020B0604020202020204" pitchFamily="34" charset="0"/>
              <a:buChar char="•"/>
            </a:pPr>
            <a:r>
              <a:rPr lang="en-US" dirty="0" smtClean="0"/>
              <a:t>100,000 to 1 million </a:t>
            </a:r>
            <a:r>
              <a:rPr lang="en-US" dirty="0" err="1" smtClean="0"/>
              <a:t>actinomycetes</a:t>
            </a:r>
            <a:endParaRPr lang="en-US" dirty="0" smtClean="0"/>
          </a:p>
          <a:p>
            <a:pPr marL="285750" indent="-285750">
              <a:buFont typeface="Arial" panose="020B0604020202020204" pitchFamily="34" charset="0"/>
              <a:buChar char="•"/>
            </a:pPr>
            <a:r>
              <a:rPr lang="en-US" dirty="0" smtClean="0"/>
              <a:t>100,000 to 1 million fungi</a:t>
            </a:r>
          </a:p>
          <a:p>
            <a:pPr marL="285750" indent="-285750">
              <a:buFont typeface="Arial" panose="020B0604020202020204" pitchFamily="34" charset="0"/>
              <a:buChar char="•"/>
            </a:pPr>
            <a:r>
              <a:rPr lang="en-US" dirty="0" smtClean="0"/>
              <a:t>1000 to 1 million microalgae</a:t>
            </a:r>
          </a:p>
          <a:p>
            <a:pPr marL="285750" indent="-285750">
              <a:buFont typeface="Arial" panose="020B0604020202020204" pitchFamily="34" charset="0"/>
              <a:buChar char="•"/>
            </a:pPr>
            <a:r>
              <a:rPr lang="en-US" dirty="0" smtClean="0"/>
              <a:t>1000 to 100,000 protozoa</a:t>
            </a:r>
          </a:p>
          <a:p>
            <a:pPr marL="285750" indent="-285750">
              <a:buFont typeface="Arial" panose="020B0604020202020204" pitchFamily="34" charset="0"/>
              <a:buChar char="•"/>
            </a:pPr>
            <a:r>
              <a:rPr lang="en-US" dirty="0" smtClean="0"/>
              <a:t>10 to 100 nematodes</a:t>
            </a:r>
          </a:p>
          <a:p>
            <a:pPr marL="285750" indent="-285750">
              <a:buFont typeface="Arial" panose="020B0604020202020204" pitchFamily="34" charset="0"/>
              <a:buChar char="•"/>
            </a:pPr>
            <a:r>
              <a:rPr lang="en-US" dirty="0" smtClean="0"/>
              <a:t>1000 to 100,000 other invertebrates</a:t>
            </a:r>
          </a:p>
          <a:p>
            <a:pPr marL="285750" indent="-285750">
              <a:buFont typeface="Arial" panose="020B0604020202020204" pitchFamily="34" charset="0"/>
              <a:buChar char="•"/>
            </a:pPr>
            <a:r>
              <a:rPr lang="en-US" dirty="0" smtClean="0"/>
              <a:t>10,000 to 50,000 species</a:t>
            </a:r>
            <a:endParaRPr lang="en-US" dirty="0"/>
          </a:p>
        </p:txBody>
      </p:sp>
      <p:sp>
        <p:nvSpPr>
          <p:cNvPr id="3" name="TextBox 2"/>
          <p:cNvSpPr txBox="1"/>
          <p:nvPr/>
        </p:nvSpPr>
        <p:spPr>
          <a:xfrm>
            <a:off x="9264063" y="1546359"/>
            <a:ext cx="951607" cy="369332"/>
          </a:xfrm>
          <a:prstGeom prst="rect">
            <a:avLst/>
          </a:prstGeom>
          <a:noFill/>
        </p:spPr>
        <p:txBody>
          <a:bodyPr wrap="none" rtlCol="0">
            <a:spAutoFit/>
          </a:bodyPr>
          <a:lstStyle/>
          <a:p>
            <a:r>
              <a:rPr lang="en-US" dirty="0" smtClean="0"/>
              <a:t>Bacteria</a:t>
            </a:r>
            <a:endParaRPr lang="en-US" dirty="0"/>
          </a:p>
        </p:txBody>
      </p:sp>
      <p:sp>
        <p:nvSpPr>
          <p:cNvPr id="6" name="TextBox 5"/>
          <p:cNvSpPr txBox="1"/>
          <p:nvPr/>
        </p:nvSpPr>
        <p:spPr>
          <a:xfrm>
            <a:off x="8958915" y="3492287"/>
            <a:ext cx="1561902" cy="369332"/>
          </a:xfrm>
          <a:prstGeom prst="rect">
            <a:avLst/>
          </a:prstGeom>
          <a:noFill/>
        </p:spPr>
        <p:txBody>
          <a:bodyPr wrap="none" rtlCol="0">
            <a:spAutoFit/>
          </a:bodyPr>
          <a:lstStyle/>
          <a:p>
            <a:r>
              <a:rPr lang="en-US" dirty="0" err="1" smtClean="0"/>
              <a:t>Actinomycetes</a:t>
            </a:r>
            <a:endParaRPr lang="en-US" dirty="0"/>
          </a:p>
        </p:txBody>
      </p:sp>
      <p:sp>
        <p:nvSpPr>
          <p:cNvPr id="9" name="Rectangle 8"/>
          <p:cNvSpPr/>
          <p:nvPr/>
        </p:nvSpPr>
        <p:spPr>
          <a:xfrm>
            <a:off x="8916804" y="5413973"/>
            <a:ext cx="1646124" cy="215444"/>
          </a:xfrm>
          <a:prstGeom prst="rect">
            <a:avLst/>
          </a:prstGeom>
        </p:spPr>
        <p:txBody>
          <a:bodyPr wrap="square">
            <a:spAutoFit/>
          </a:bodyPr>
          <a:lstStyle/>
          <a:p>
            <a:pPr algn="ctr"/>
            <a:r>
              <a:rPr lang="en-US" sz="800" dirty="0" smtClean="0"/>
              <a:t>Wikipedia commons</a:t>
            </a:r>
            <a:endParaRPr lang="en-US" sz="800" dirty="0"/>
          </a:p>
        </p:txBody>
      </p:sp>
      <p:sp>
        <p:nvSpPr>
          <p:cNvPr id="11" name="TextBox 10"/>
          <p:cNvSpPr txBox="1"/>
          <p:nvPr/>
        </p:nvSpPr>
        <p:spPr>
          <a:xfrm>
            <a:off x="9391854" y="5149023"/>
            <a:ext cx="696024" cy="369332"/>
          </a:xfrm>
          <a:prstGeom prst="rect">
            <a:avLst/>
          </a:prstGeom>
          <a:noFill/>
        </p:spPr>
        <p:txBody>
          <a:bodyPr wrap="none" rtlCol="0">
            <a:spAutoFit/>
          </a:bodyPr>
          <a:lstStyle/>
          <a:p>
            <a:pPr algn="ctr"/>
            <a:r>
              <a:rPr lang="en-US" dirty="0" smtClean="0"/>
              <a:t>Fungi</a:t>
            </a:r>
            <a:endParaRPr lang="en-US" dirty="0"/>
          </a:p>
        </p:txBody>
      </p:sp>
      <p:sp>
        <p:nvSpPr>
          <p:cNvPr id="12" name="Rectangle 11"/>
          <p:cNvSpPr/>
          <p:nvPr/>
        </p:nvSpPr>
        <p:spPr>
          <a:xfrm>
            <a:off x="9221135" y="3769785"/>
            <a:ext cx="1037463" cy="215444"/>
          </a:xfrm>
          <a:prstGeom prst="rect">
            <a:avLst/>
          </a:prstGeom>
        </p:spPr>
        <p:txBody>
          <a:bodyPr wrap="none">
            <a:spAutoFit/>
          </a:bodyPr>
          <a:lstStyle/>
          <a:p>
            <a:r>
              <a:rPr lang="en-US" sz="800" dirty="0" smtClean="0"/>
              <a:t>Wikipedia commons</a:t>
            </a:r>
            <a:endParaRPr lang="en-US" sz="800" dirty="0"/>
          </a:p>
        </p:txBody>
      </p:sp>
      <p:sp>
        <p:nvSpPr>
          <p:cNvPr id="13" name="Rectangle 12"/>
          <p:cNvSpPr/>
          <p:nvPr/>
        </p:nvSpPr>
        <p:spPr>
          <a:xfrm>
            <a:off x="8840466" y="1794964"/>
            <a:ext cx="1798801" cy="461665"/>
          </a:xfrm>
          <a:prstGeom prst="rect">
            <a:avLst/>
          </a:prstGeom>
        </p:spPr>
        <p:txBody>
          <a:bodyPr wrap="square">
            <a:spAutoFit/>
          </a:bodyPr>
          <a:lstStyle/>
          <a:p>
            <a:pPr algn="ctr"/>
            <a:r>
              <a:rPr lang="en-US" sz="800" dirty="0" smtClean="0"/>
              <a:t>Cesar Harada, http</a:t>
            </a:r>
            <a:r>
              <a:rPr lang="en-US" sz="800" dirty="0"/>
              <a:t>://creativecommons.org/licenses/by-nc-sa/4.0/legalcode</a:t>
            </a:r>
          </a:p>
        </p:txBody>
      </p:sp>
      <p:sp>
        <p:nvSpPr>
          <p:cNvPr id="15" name="TextBox 14"/>
          <p:cNvSpPr txBox="1"/>
          <p:nvPr/>
        </p:nvSpPr>
        <p:spPr>
          <a:xfrm>
            <a:off x="5510530" y="2901956"/>
            <a:ext cx="1225015" cy="369332"/>
          </a:xfrm>
          <a:prstGeom prst="rect">
            <a:avLst/>
          </a:prstGeom>
          <a:noFill/>
        </p:spPr>
        <p:txBody>
          <a:bodyPr wrap="none" rtlCol="0">
            <a:spAutoFit/>
          </a:bodyPr>
          <a:lstStyle/>
          <a:p>
            <a:pPr algn="ctr"/>
            <a:r>
              <a:rPr lang="en-US" dirty="0" smtClean="0"/>
              <a:t>Microalgae</a:t>
            </a:r>
            <a:endParaRPr lang="en-US" dirty="0"/>
          </a:p>
        </p:txBody>
      </p:sp>
      <p:sp>
        <p:nvSpPr>
          <p:cNvPr id="19" name="Rectangle 18"/>
          <p:cNvSpPr/>
          <p:nvPr/>
        </p:nvSpPr>
        <p:spPr>
          <a:xfrm>
            <a:off x="5206771" y="5447272"/>
            <a:ext cx="1832532" cy="215444"/>
          </a:xfrm>
          <a:prstGeom prst="rect">
            <a:avLst/>
          </a:prstGeom>
        </p:spPr>
        <p:txBody>
          <a:bodyPr wrap="square">
            <a:spAutoFit/>
          </a:bodyPr>
          <a:lstStyle/>
          <a:p>
            <a:pPr algn="ctr"/>
            <a:r>
              <a:rPr lang="en-US" sz="800" dirty="0" smtClean="0"/>
              <a:t>Wikipedia commons</a:t>
            </a:r>
            <a:endParaRPr lang="en-US" sz="800" dirty="0">
              <a:solidFill>
                <a:srgbClr val="FF0000"/>
              </a:solidFill>
            </a:endParaRPr>
          </a:p>
        </p:txBody>
      </p:sp>
      <p:sp>
        <p:nvSpPr>
          <p:cNvPr id="21" name="Rectangle 20"/>
          <p:cNvSpPr/>
          <p:nvPr/>
        </p:nvSpPr>
        <p:spPr>
          <a:xfrm>
            <a:off x="985358" y="5442327"/>
            <a:ext cx="2387158" cy="338554"/>
          </a:xfrm>
          <a:prstGeom prst="rect">
            <a:avLst/>
          </a:prstGeom>
        </p:spPr>
        <p:txBody>
          <a:bodyPr wrap="square">
            <a:spAutoFit/>
          </a:bodyPr>
          <a:lstStyle/>
          <a:p>
            <a:pPr algn="ctr"/>
            <a:r>
              <a:rPr lang="en-US" sz="800" dirty="0" smtClean="0"/>
              <a:t>A. Robertson and M. Minor, Massey University http</a:t>
            </a:r>
            <a:r>
              <a:rPr lang="en-US" sz="800" dirty="0"/>
              <a:t>://soilbugs.massey.ac.nz/images/nematode3.jpg</a:t>
            </a:r>
            <a:endParaRPr lang="en-US" sz="800" dirty="0">
              <a:solidFill>
                <a:srgbClr val="FF0000"/>
              </a:solidFill>
            </a:endParaRPr>
          </a:p>
        </p:txBody>
      </p:sp>
      <p:sp>
        <p:nvSpPr>
          <p:cNvPr id="22" name="TextBox 21"/>
          <p:cNvSpPr txBox="1"/>
          <p:nvPr/>
        </p:nvSpPr>
        <p:spPr>
          <a:xfrm>
            <a:off x="1546168" y="5170164"/>
            <a:ext cx="1265539" cy="369332"/>
          </a:xfrm>
          <a:prstGeom prst="rect">
            <a:avLst/>
          </a:prstGeom>
          <a:noFill/>
        </p:spPr>
        <p:txBody>
          <a:bodyPr wrap="none" rtlCol="0">
            <a:spAutoFit/>
          </a:bodyPr>
          <a:lstStyle/>
          <a:p>
            <a:r>
              <a:rPr lang="en-US" dirty="0" smtClean="0"/>
              <a:t>Nematodes</a:t>
            </a:r>
            <a:endParaRPr lang="en-US"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021" y="4039876"/>
            <a:ext cx="1649691" cy="111707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290" y="2271304"/>
            <a:ext cx="1597152" cy="1254034"/>
          </a:xfrm>
          <a:prstGeom prst="rect">
            <a:avLst/>
          </a:prstGeom>
        </p:spPr>
      </p:pic>
      <p:sp>
        <p:nvSpPr>
          <p:cNvPr id="28" name="TextBox 27"/>
          <p:cNvSpPr txBox="1"/>
          <p:nvPr/>
        </p:nvSpPr>
        <p:spPr>
          <a:xfrm>
            <a:off x="5425126" y="5182151"/>
            <a:ext cx="1395822" cy="380246"/>
          </a:xfrm>
          <a:prstGeom prst="rect">
            <a:avLst/>
          </a:prstGeom>
          <a:noFill/>
        </p:spPr>
        <p:txBody>
          <a:bodyPr wrap="square" rtlCol="0">
            <a:spAutoFit/>
          </a:bodyPr>
          <a:lstStyle/>
          <a:p>
            <a:pPr algn="ctr"/>
            <a:r>
              <a:rPr lang="en-US" dirty="0" smtClean="0"/>
              <a:t>Protozoa</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066" y="411817"/>
            <a:ext cx="1371600" cy="11201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8838" y="3865813"/>
            <a:ext cx="1714500" cy="128587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653" y="3623526"/>
            <a:ext cx="1586768" cy="156751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2946" y="1456714"/>
            <a:ext cx="2240183" cy="1433717"/>
          </a:xfrm>
          <a:prstGeom prst="rect">
            <a:avLst/>
          </a:prstGeom>
        </p:spPr>
      </p:pic>
      <p:sp>
        <p:nvSpPr>
          <p:cNvPr id="10" name="TextBox 9"/>
          <p:cNvSpPr txBox="1"/>
          <p:nvPr/>
        </p:nvSpPr>
        <p:spPr>
          <a:xfrm>
            <a:off x="5510530" y="3173659"/>
            <a:ext cx="1225015" cy="215444"/>
          </a:xfrm>
          <a:prstGeom prst="rect">
            <a:avLst/>
          </a:prstGeom>
          <a:noFill/>
        </p:spPr>
        <p:txBody>
          <a:bodyPr wrap="square" rtlCol="0">
            <a:spAutoFit/>
          </a:bodyPr>
          <a:lstStyle/>
          <a:p>
            <a:pPr algn="ctr"/>
            <a:r>
              <a:rPr lang="en-US" sz="800" dirty="0" smtClean="0"/>
              <a:t>Wikipedia commons</a:t>
            </a:r>
            <a:endParaRPr lang="en-US" sz="800" dirty="0"/>
          </a:p>
        </p:txBody>
      </p:sp>
    </p:spTree>
    <p:extLst>
      <p:ext uri="{BB962C8B-B14F-4D97-AF65-F5344CB8AC3E}">
        <p14:creationId xmlns:p14="http://schemas.microsoft.com/office/powerpoint/2010/main" val="27071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7095"/>
            <a:ext cx="5598694" cy="5139869"/>
          </a:xfrm>
          <a:prstGeom prst="rect">
            <a:avLst/>
          </a:prstGeom>
          <a:noFill/>
        </p:spPr>
        <p:txBody>
          <a:bodyPr wrap="square" rtlCol="0">
            <a:spAutoFit/>
          </a:bodyPr>
          <a:lstStyle/>
          <a:p>
            <a:r>
              <a:rPr lang="en-US" sz="2400" b="1" dirty="0" smtClean="0">
                <a:solidFill>
                  <a:srgbClr val="8B5E3B"/>
                </a:solidFill>
              </a:rPr>
              <a:t>The soil microbes are there to perform a variety of services (i.e. processes that benefit the ecosystem)</a:t>
            </a:r>
          </a:p>
          <a:p>
            <a:endParaRPr lang="en-US" dirty="0"/>
          </a:p>
          <a:p>
            <a:pPr>
              <a:spcAft>
                <a:spcPts val="1200"/>
              </a:spcAft>
            </a:pPr>
            <a:r>
              <a:rPr lang="en-US" dirty="0" smtClean="0"/>
              <a:t>Such as:</a:t>
            </a:r>
          </a:p>
          <a:p>
            <a:pPr marL="285750" indent="-285750">
              <a:spcAft>
                <a:spcPts val="1200"/>
              </a:spcAft>
              <a:buFont typeface="Arial" panose="020B0604020202020204" pitchFamily="34" charset="0"/>
              <a:buChar char="•"/>
            </a:pPr>
            <a:r>
              <a:rPr lang="en-US" dirty="0" smtClean="0"/>
              <a:t>Decomposing organic matter that reaches the ground from plants (without them we would soon have organic matter piling up on the ground that would be over our heads)</a:t>
            </a:r>
          </a:p>
          <a:p>
            <a:pPr marL="285750" indent="-285750">
              <a:spcAft>
                <a:spcPts val="1200"/>
              </a:spcAft>
              <a:buFont typeface="Arial" panose="020B0604020202020204" pitchFamily="34" charset="0"/>
              <a:buChar char="•"/>
            </a:pPr>
            <a:r>
              <a:rPr lang="en-US" dirty="0" smtClean="0"/>
              <a:t>Upon decomposing wastes, they cycle the nutrients in the waste making them available to other plants</a:t>
            </a:r>
          </a:p>
          <a:p>
            <a:pPr marL="285750" indent="-285750">
              <a:spcAft>
                <a:spcPts val="1200"/>
              </a:spcAft>
              <a:buFont typeface="Arial" panose="020B0604020202020204" pitchFamily="34" charset="0"/>
              <a:buChar char="•"/>
            </a:pPr>
            <a:r>
              <a:rPr lang="en-US" dirty="0" smtClean="0"/>
              <a:t>Some fix nitrogen from the atmosphere so plants can use that form as an essential nutrient</a:t>
            </a:r>
          </a:p>
          <a:p>
            <a:pPr marL="285750" indent="-285750">
              <a:spcAft>
                <a:spcPts val="1200"/>
              </a:spcAft>
              <a:buFont typeface="Arial" panose="020B0604020202020204" pitchFamily="34" charset="0"/>
              <a:buChar char="•"/>
            </a:pPr>
            <a:r>
              <a:rPr lang="en-US" dirty="0" smtClean="0"/>
              <a:t>Some give roots better access to soil nutrients (mycorrhizal association of roots and fungi)</a:t>
            </a:r>
          </a:p>
        </p:txBody>
      </p:sp>
      <p:pic>
        <p:nvPicPr>
          <p:cNvPr id="2" name="Picture 1"/>
          <p:cNvPicPr>
            <a:picLocks noChangeAspect="1"/>
          </p:cNvPicPr>
          <p:nvPr/>
        </p:nvPicPr>
        <p:blipFill>
          <a:blip r:embed="rId3"/>
          <a:stretch>
            <a:fillRect/>
          </a:stretch>
        </p:blipFill>
        <p:spPr>
          <a:xfrm>
            <a:off x="7089805" y="878438"/>
            <a:ext cx="4678659" cy="4363452"/>
          </a:xfrm>
          <a:prstGeom prst="rect">
            <a:avLst/>
          </a:prstGeom>
        </p:spPr>
      </p:pic>
      <p:sp>
        <p:nvSpPr>
          <p:cNvPr id="5" name="Rectangle 4"/>
          <p:cNvSpPr/>
          <p:nvPr/>
        </p:nvSpPr>
        <p:spPr>
          <a:xfrm>
            <a:off x="7778063" y="5374009"/>
            <a:ext cx="3490699" cy="276999"/>
          </a:xfrm>
          <a:prstGeom prst="rect">
            <a:avLst/>
          </a:prstGeom>
        </p:spPr>
        <p:txBody>
          <a:bodyPr wrap="none">
            <a:spAutoFit/>
          </a:bodyPr>
          <a:lstStyle/>
          <a:p>
            <a:r>
              <a:rPr lang="en-US" sz="1200" dirty="0"/>
              <a:t>James Nardi, U of Illinois Press, used with permission</a:t>
            </a:r>
          </a:p>
        </p:txBody>
      </p:sp>
    </p:spTree>
    <p:extLst>
      <p:ext uri="{BB962C8B-B14F-4D97-AF65-F5344CB8AC3E}">
        <p14:creationId xmlns:p14="http://schemas.microsoft.com/office/powerpoint/2010/main" val="3574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32264"/>
            <a:ext cx="5904131" cy="4924425"/>
          </a:xfrm>
          <a:prstGeom prst="rect">
            <a:avLst/>
          </a:prstGeom>
          <a:noFill/>
        </p:spPr>
        <p:txBody>
          <a:bodyPr wrap="square" rtlCol="0">
            <a:spAutoFit/>
          </a:bodyPr>
          <a:lstStyle/>
          <a:p>
            <a:pPr>
              <a:spcAft>
                <a:spcPts val="1200"/>
              </a:spcAft>
            </a:pPr>
            <a:r>
              <a:rPr lang="en-US" dirty="0" smtClean="0"/>
              <a:t>These organisms, in order to survive, have developed mechanisms to protect themselves from each other in the form of </a:t>
            </a:r>
            <a:r>
              <a:rPr lang="en-US" i="1" dirty="0" smtClean="0"/>
              <a:t>antimicrobials</a:t>
            </a:r>
            <a:endParaRPr lang="en-US" dirty="0" smtClean="0"/>
          </a:p>
          <a:p>
            <a:pPr>
              <a:spcAft>
                <a:spcPts val="1200"/>
              </a:spcAft>
            </a:pPr>
            <a:r>
              <a:rPr lang="en-US" dirty="0" smtClean="0"/>
              <a:t>An antimicrobial chemical is a chemical that kills microbes or inhibits their growth.</a:t>
            </a:r>
            <a:endParaRPr lang="en-US" dirty="0"/>
          </a:p>
          <a:p>
            <a:pPr>
              <a:spcAft>
                <a:spcPts val="1200"/>
              </a:spcAft>
            </a:pPr>
            <a:r>
              <a:rPr lang="en-US" dirty="0" smtClean="0"/>
              <a:t>One of the earliest came from a mold called </a:t>
            </a:r>
            <a:r>
              <a:rPr lang="en-US" i="1" dirty="0" err="1" smtClean="0"/>
              <a:t>Penicillium</a:t>
            </a:r>
            <a:r>
              <a:rPr lang="en-US" dirty="0" smtClean="0"/>
              <a:t> which was discovered when it was found growing on bread.  </a:t>
            </a:r>
            <a:endParaRPr lang="en-US" dirty="0"/>
          </a:p>
          <a:p>
            <a:pPr>
              <a:spcAft>
                <a:spcPts val="1200"/>
              </a:spcAft>
            </a:pPr>
            <a:r>
              <a:rPr lang="en-US" dirty="0" smtClean="0"/>
              <a:t>The natural habitat of molds, like </a:t>
            </a:r>
            <a:r>
              <a:rPr lang="en-US" i="1" dirty="0" err="1" smtClean="0"/>
              <a:t>Penicillium</a:t>
            </a:r>
            <a:r>
              <a:rPr lang="en-US" i="1" dirty="0" smtClean="0"/>
              <a:t>,</a:t>
            </a:r>
            <a:r>
              <a:rPr lang="en-US" dirty="0" smtClean="0"/>
              <a:t> is </a:t>
            </a:r>
            <a:r>
              <a:rPr lang="en-US" b="1" dirty="0" smtClean="0"/>
              <a:t>SOIL</a:t>
            </a:r>
            <a:endParaRPr lang="en-US" dirty="0" smtClean="0"/>
          </a:p>
          <a:p>
            <a:pPr>
              <a:spcAft>
                <a:spcPts val="1200"/>
              </a:spcAft>
            </a:pPr>
            <a:r>
              <a:rPr lang="en-US" dirty="0" smtClean="0"/>
              <a:t>Scientists have been able to capitalize on some of these organisms to develop medicines. In the case of  </a:t>
            </a:r>
            <a:r>
              <a:rPr lang="en-US" i="1" dirty="0" err="1" smtClean="0"/>
              <a:t>Penicillium</a:t>
            </a:r>
            <a:r>
              <a:rPr lang="en-US" i="1" dirty="0" smtClean="0"/>
              <a:t>, </a:t>
            </a:r>
            <a:r>
              <a:rPr lang="en-US" dirty="0" smtClean="0"/>
              <a:t>the mold yielded the famous antibiotic – </a:t>
            </a:r>
            <a:r>
              <a:rPr lang="en-US" b="1" u="sng" dirty="0" smtClean="0"/>
              <a:t>Penicillin</a:t>
            </a:r>
          </a:p>
          <a:p>
            <a:endParaRPr lang="en-US" b="1" u="sng" dirty="0"/>
          </a:p>
          <a:p>
            <a:r>
              <a:rPr lang="en-US" sz="2400" b="1" dirty="0" smtClean="0">
                <a:solidFill>
                  <a:srgbClr val="8B5E3B"/>
                </a:solidFill>
              </a:rPr>
              <a:t>Soil is the source of many medicines due </a:t>
            </a:r>
            <a:br>
              <a:rPr lang="en-US" sz="2400" b="1" dirty="0" smtClean="0">
                <a:solidFill>
                  <a:srgbClr val="8B5E3B"/>
                </a:solidFill>
              </a:rPr>
            </a:br>
            <a:r>
              <a:rPr lang="en-US" sz="2400" b="1" dirty="0" smtClean="0">
                <a:solidFill>
                  <a:srgbClr val="8B5E3B"/>
                </a:solidFill>
              </a:rPr>
              <a:t>to its remarkable microbial biodiversity</a:t>
            </a:r>
            <a:endParaRPr lang="en-US" sz="2400" b="1" dirty="0">
              <a:solidFill>
                <a:srgbClr val="8B5E3B"/>
              </a:solidFill>
            </a:endParaRPr>
          </a:p>
        </p:txBody>
      </p:sp>
      <p:sp>
        <p:nvSpPr>
          <p:cNvPr id="6" name="TextBox 5"/>
          <p:cNvSpPr txBox="1"/>
          <p:nvPr/>
        </p:nvSpPr>
        <p:spPr>
          <a:xfrm>
            <a:off x="6628684" y="5350205"/>
            <a:ext cx="5718772" cy="369332"/>
          </a:xfrm>
          <a:prstGeom prst="rect">
            <a:avLst/>
          </a:prstGeom>
          <a:noFill/>
        </p:spPr>
        <p:txBody>
          <a:bodyPr wrap="square" rtlCol="0">
            <a:spAutoFit/>
          </a:bodyPr>
          <a:lstStyle/>
          <a:p>
            <a:pPr algn="ctr"/>
            <a:r>
              <a:rPr lang="en-US" i="1" dirty="0" err="1" smtClean="0"/>
              <a:t>Penicillium</a:t>
            </a:r>
            <a:r>
              <a:rPr lang="en-US" i="1" dirty="0" smtClean="0"/>
              <a:t> spores</a:t>
            </a:r>
            <a:endParaRPr lang="en-US" dirty="0"/>
          </a:p>
        </p:txBody>
      </p:sp>
      <p:sp>
        <p:nvSpPr>
          <p:cNvPr id="7" name="Rectangle 6"/>
          <p:cNvSpPr/>
          <p:nvPr/>
        </p:nvSpPr>
        <p:spPr>
          <a:xfrm>
            <a:off x="8451071" y="2018985"/>
            <a:ext cx="2073999" cy="461665"/>
          </a:xfrm>
          <a:prstGeom prst="rect">
            <a:avLst/>
          </a:prstGeom>
        </p:spPr>
        <p:txBody>
          <a:bodyPr wrap="square">
            <a:spAutoFit/>
          </a:bodyPr>
          <a:lstStyle/>
          <a:p>
            <a:pPr algn="ctr"/>
            <a:r>
              <a:rPr lang="en-US" sz="800" dirty="0" smtClean="0"/>
              <a:t>Scott Nelson, Creative </a:t>
            </a:r>
            <a:r>
              <a:rPr lang="en-US" sz="800" dirty="0"/>
              <a:t>Commons, </a:t>
            </a:r>
            <a:r>
              <a:rPr lang="en-US" sz="800" dirty="0">
                <a:hlinkClick r:id="rId3"/>
              </a:rPr>
              <a:t>http://</a:t>
            </a:r>
            <a:r>
              <a:rPr lang="en-US" sz="800" dirty="0" smtClean="0">
                <a:hlinkClick r:id="rId3"/>
              </a:rPr>
              <a:t>creativecommons.org/licenses/by-nc-sa/4.0/legalcode</a:t>
            </a:r>
            <a:r>
              <a:rPr lang="en-US" sz="800" dirty="0" smtClean="0"/>
              <a:t>, no changes made</a:t>
            </a:r>
            <a:endParaRPr lang="en-US" sz="800" dirty="0">
              <a:solidFill>
                <a:srgbClr val="FF0000"/>
              </a:solidFill>
            </a:endParaRPr>
          </a:p>
        </p:txBody>
      </p:sp>
      <p:sp>
        <p:nvSpPr>
          <p:cNvPr id="9" name="TextBox 8"/>
          <p:cNvSpPr txBox="1"/>
          <p:nvPr/>
        </p:nvSpPr>
        <p:spPr>
          <a:xfrm>
            <a:off x="7466331" y="2433150"/>
            <a:ext cx="4043479" cy="369332"/>
          </a:xfrm>
          <a:prstGeom prst="rect">
            <a:avLst/>
          </a:prstGeom>
          <a:noFill/>
        </p:spPr>
        <p:txBody>
          <a:bodyPr wrap="none" rtlCol="0">
            <a:spAutoFit/>
          </a:bodyPr>
          <a:lstStyle/>
          <a:p>
            <a:r>
              <a:rPr lang="en-US" dirty="0" smtClean="0"/>
              <a:t>The </a:t>
            </a:r>
            <a:r>
              <a:rPr lang="en-US" i="1" dirty="0" err="1" smtClean="0"/>
              <a:t>Penicillium</a:t>
            </a:r>
            <a:r>
              <a:rPr lang="en-US" dirty="0" smtClean="0"/>
              <a:t> mold growing on a lemon</a:t>
            </a:r>
            <a:endParaRPr lang="en-US" dirty="0"/>
          </a:p>
        </p:txBody>
      </p:sp>
      <p:sp>
        <p:nvSpPr>
          <p:cNvPr id="10" name="TextBox 9"/>
          <p:cNvSpPr txBox="1"/>
          <p:nvPr/>
        </p:nvSpPr>
        <p:spPr>
          <a:xfrm>
            <a:off x="914400" y="213833"/>
            <a:ext cx="5113516" cy="523220"/>
          </a:xfrm>
          <a:prstGeom prst="rect">
            <a:avLst/>
          </a:prstGeom>
          <a:noFill/>
        </p:spPr>
        <p:txBody>
          <a:bodyPr wrap="none" rtlCol="0">
            <a:spAutoFit/>
          </a:bodyPr>
          <a:lstStyle/>
          <a:p>
            <a:r>
              <a:rPr lang="en-US" sz="2800" b="1" dirty="0" smtClean="0">
                <a:solidFill>
                  <a:srgbClr val="8B5E3B"/>
                </a:solidFill>
              </a:rPr>
              <a:t>Microbes Produce Antimicrobials</a:t>
            </a:r>
            <a:endParaRPr lang="en-US" sz="2800" b="1" dirty="0">
              <a:solidFill>
                <a:srgbClr val="8B5E3B"/>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5943" y="411480"/>
            <a:ext cx="1824255" cy="16076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462" y="2857375"/>
            <a:ext cx="1778924" cy="1828800"/>
          </a:xfrm>
          <a:prstGeom prst="rect">
            <a:avLst/>
          </a:prstGeom>
        </p:spPr>
      </p:pic>
      <p:sp>
        <p:nvSpPr>
          <p:cNvPr id="12" name="TextBox 11"/>
          <p:cNvSpPr txBox="1"/>
          <p:nvPr/>
        </p:nvSpPr>
        <p:spPr>
          <a:xfrm>
            <a:off x="7984123" y="4707991"/>
            <a:ext cx="3007895" cy="707886"/>
          </a:xfrm>
          <a:prstGeom prst="rect">
            <a:avLst/>
          </a:prstGeom>
          <a:noFill/>
        </p:spPr>
        <p:txBody>
          <a:bodyPr wrap="square" rtlCol="0">
            <a:spAutoFit/>
          </a:bodyPr>
          <a:lstStyle/>
          <a:p>
            <a:pPr algn="ctr"/>
            <a:r>
              <a:rPr lang="en-US" sz="800" dirty="0" smtClean="0"/>
              <a:t>Seifert KA, Samson RA, </a:t>
            </a:r>
            <a:r>
              <a:rPr lang="en-US" sz="800" dirty="0" err="1" smtClean="0"/>
              <a:t>deWaard</a:t>
            </a:r>
            <a:r>
              <a:rPr lang="en-US" sz="800" dirty="0" smtClean="0"/>
              <a:t> JR, </a:t>
            </a:r>
            <a:r>
              <a:rPr lang="en-US" sz="800" dirty="0" err="1" smtClean="0"/>
              <a:t>Houbraken</a:t>
            </a:r>
            <a:r>
              <a:rPr lang="en-US" sz="800" dirty="0" smtClean="0"/>
              <a:t> J, Levesque CA, </a:t>
            </a:r>
            <a:r>
              <a:rPr lang="en-US" sz="800" dirty="0" err="1" smtClean="0"/>
              <a:t>Moncalvo</a:t>
            </a:r>
            <a:r>
              <a:rPr lang="en-US" sz="800" dirty="0" smtClean="0"/>
              <a:t> JM, Louis-Seize G, Herbert PDN. 2007.</a:t>
            </a:r>
            <a:r>
              <a:rPr lang="en-US" sz="800" b="1" dirty="0"/>
              <a:t> Prospects for fungus identification using </a:t>
            </a:r>
            <a:r>
              <a:rPr lang="en-US" sz="800" b="1" i="1" dirty="0"/>
              <a:t>CO1</a:t>
            </a:r>
            <a:r>
              <a:rPr lang="en-US" sz="800" b="1" dirty="0"/>
              <a:t> DNA barcodes, with </a:t>
            </a:r>
            <a:r>
              <a:rPr lang="en-US" sz="800" b="1" i="1" dirty="0" err="1"/>
              <a:t>Penicillium</a:t>
            </a:r>
            <a:r>
              <a:rPr lang="en-US" sz="800" b="1" dirty="0"/>
              <a:t> as a test </a:t>
            </a:r>
            <a:r>
              <a:rPr lang="en-US" sz="800" b="1" dirty="0" smtClean="0"/>
              <a:t>case.</a:t>
            </a:r>
            <a:r>
              <a:rPr lang="en-US" sz="800" dirty="0" smtClean="0"/>
              <a:t>  PNAS 104(10): 3901-3906. </a:t>
            </a:r>
            <a:r>
              <a:rPr lang="en-US" sz="800" dirty="0"/>
              <a:t>Copyright (2007) National Academy of Sciences, </a:t>
            </a:r>
            <a:r>
              <a:rPr lang="en-US" sz="800" dirty="0" smtClean="0"/>
              <a:t>U.S.A.</a:t>
            </a:r>
            <a:endParaRPr lang="en-US" sz="800" dirty="0"/>
          </a:p>
        </p:txBody>
      </p:sp>
    </p:spTree>
    <p:extLst>
      <p:ext uri="{BB962C8B-B14F-4D97-AF65-F5344CB8AC3E}">
        <p14:creationId xmlns:p14="http://schemas.microsoft.com/office/powerpoint/2010/main" val="5572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4589" y="1355558"/>
            <a:ext cx="3473435" cy="3778417"/>
          </a:xfrm>
          <a:prstGeom prst="rect">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411480"/>
            <a:ext cx="6688552" cy="830997"/>
          </a:xfrm>
          <a:prstGeom prst="rect">
            <a:avLst/>
          </a:prstGeom>
          <a:noFill/>
        </p:spPr>
        <p:txBody>
          <a:bodyPr wrap="square" rtlCol="0">
            <a:spAutoFit/>
          </a:bodyPr>
          <a:lstStyle/>
          <a:p>
            <a:r>
              <a:rPr lang="en-US" sz="2400" b="1" i="1" dirty="0" smtClean="0">
                <a:solidFill>
                  <a:srgbClr val="8B5E3B"/>
                </a:solidFill>
              </a:rPr>
              <a:t>Streptomyces</a:t>
            </a:r>
            <a:r>
              <a:rPr lang="en-US" sz="2400" b="1" dirty="0" smtClean="0">
                <a:solidFill>
                  <a:srgbClr val="8B5E3B"/>
                </a:solidFill>
              </a:rPr>
              <a:t> -  The Genus that is the </a:t>
            </a:r>
          </a:p>
          <a:p>
            <a:r>
              <a:rPr lang="en-US" sz="2400" b="1" dirty="0" smtClean="0">
                <a:solidFill>
                  <a:srgbClr val="8B5E3B"/>
                </a:solidFill>
              </a:rPr>
              <a:t>work horse for producing antibiotics</a:t>
            </a:r>
          </a:p>
        </p:txBody>
      </p:sp>
      <p:sp>
        <p:nvSpPr>
          <p:cNvPr id="10" name="Rectangle 9"/>
          <p:cNvSpPr/>
          <p:nvPr/>
        </p:nvSpPr>
        <p:spPr>
          <a:xfrm>
            <a:off x="8411812" y="4178531"/>
            <a:ext cx="2442985" cy="369332"/>
          </a:xfrm>
          <a:prstGeom prst="rect">
            <a:avLst/>
          </a:prstGeom>
        </p:spPr>
        <p:txBody>
          <a:bodyPr wrap="square">
            <a:spAutoFit/>
          </a:bodyPr>
          <a:lstStyle/>
          <a:p>
            <a:r>
              <a:rPr lang="en-US" i="1" u="sng" dirty="0" smtClean="0"/>
              <a:t>Streptomyces </a:t>
            </a:r>
            <a:r>
              <a:rPr lang="en-US" i="1" u="sng" dirty="0" err="1" smtClean="0"/>
              <a:t>noursei</a:t>
            </a:r>
            <a:r>
              <a:rPr lang="en-US" i="1" u="sng" dirty="0" smtClean="0"/>
              <a:t> </a:t>
            </a:r>
            <a:r>
              <a:rPr lang="en-US" u="sng" dirty="0" smtClean="0"/>
              <a:t>– </a:t>
            </a:r>
            <a:endParaRPr lang="en-US" u="sng" dirty="0"/>
          </a:p>
        </p:txBody>
      </p:sp>
      <p:sp>
        <p:nvSpPr>
          <p:cNvPr id="11" name="Rectangle 10"/>
          <p:cNvSpPr/>
          <p:nvPr/>
        </p:nvSpPr>
        <p:spPr>
          <a:xfrm>
            <a:off x="8602950" y="4547863"/>
            <a:ext cx="1149674" cy="369332"/>
          </a:xfrm>
          <a:prstGeom prst="rect">
            <a:avLst/>
          </a:prstGeom>
        </p:spPr>
        <p:txBody>
          <a:bodyPr wrap="none">
            <a:spAutoFit/>
          </a:bodyPr>
          <a:lstStyle/>
          <a:p>
            <a:r>
              <a:rPr lang="en-US" dirty="0" smtClean="0"/>
              <a:t>Antifungal</a:t>
            </a:r>
            <a:endParaRPr lang="en-US" dirty="0"/>
          </a:p>
        </p:txBody>
      </p:sp>
      <p:sp>
        <p:nvSpPr>
          <p:cNvPr id="14" name="TextBox 13"/>
          <p:cNvSpPr txBox="1"/>
          <p:nvPr/>
        </p:nvSpPr>
        <p:spPr>
          <a:xfrm>
            <a:off x="8251392" y="1898190"/>
            <a:ext cx="3002464" cy="923330"/>
          </a:xfrm>
          <a:prstGeom prst="rect">
            <a:avLst/>
          </a:prstGeom>
          <a:noFill/>
        </p:spPr>
        <p:txBody>
          <a:bodyPr wrap="square" rtlCol="0">
            <a:spAutoFit/>
          </a:bodyPr>
          <a:lstStyle/>
          <a:p>
            <a:r>
              <a:rPr lang="en-US" dirty="0" smtClean="0"/>
              <a:t>Source of Chloramphenicol, antibacterial first to be produced in large scale</a:t>
            </a:r>
            <a:endParaRPr lang="en-US" dirty="0"/>
          </a:p>
        </p:txBody>
      </p:sp>
      <p:sp>
        <p:nvSpPr>
          <p:cNvPr id="16" name="Rectangle 15"/>
          <p:cNvSpPr/>
          <p:nvPr/>
        </p:nvSpPr>
        <p:spPr>
          <a:xfrm>
            <a:off x="4749006" y="2143496"/>
            <a:ext cx="2458173" cy="646331"/>
          </a:xfrm>
          <a:prstGeom prst="rect">
            <a:avLst/>
          </a:prstGeom>
        </p:spPr>
        <p:txBody>
          <a:bodyPr wrap="none">
            <a:spAutoFit/>
          </a:bodyPr>
          <a:lstStyle/>
          <a:p>
            <a:r>
              <a:rPr lang="en-US" dirty="0" err="1" smtClean="0"/>
              <a:t>Nematicide</a:t>
            </a:r>
            <a:r>
              <a:rPr lang="en-US" dirty="0" smtClean="0"/>
              <a:t> (</a:t>
            </a:r>
            <a:r>
              <a:rPr lang="en-US" dirty="0" err="1" smtClean="0"/>
              <a:t>Ivermectin</a:t>
            </a:r>
            <a:r>
              <a:rPr lang="en-US" dirty="0" smtClean="0"/>
              <a:t>)</a:t>
            </a:r>
          </a:p>
          <a:p>
            <a:r>
              <a:rPr lang="en-US" dirty="0" smtClean="0"/>
              <a:t>Insecticide (</a:t>
            </a:r>
            <a:r>
              <a:rPr lang="en-US" dirty="0" err="1" smtClean="0"/>
              <a:t>Abamectin</a:t>
            </a:r>
            <a:r>
              <a:rPr lang="en-US" dirty="0" smtClean="0"/>
              <a:t>)</a:t>
            </a:r>
          </a:p>
        </p:txBody>
      </p:sp>
      <p:sp>
        <p:nvSpPr>
          <p:cNvPr id="17" name="Rectangle 16"/>
          <p:cNvSpPr/>
          <p:nvPr/>
        </p:nvSpPr>
        <p:spPr>
          <a:xfrm>
            <a:off x="8251393" y="1594249"/>
            <a:ext cx="2603405" cy="369332"/>
          </a:xfrm>
          <a:prstGeom prst="rect">
            <a:avLst/>
          </a:prstGeom>
        </p:spPr>
        <p:txBody>
          <a:bodyPr wrap="none">
            <a:spAutoFit/>
          </a:bodyPr>
          <a:lstStyle/>
          <a:p>
            <a:r>
              <a:rPr lang="en-US" i="1" u="sng" dirty="0" smtClean="0"/>
              <a:t>Streptomyces </a:t>
            </a:r>
            <a:r>
              <a:rPr lang="en-US" i="1" u="sng" dirty="0" err="1" smtClean="0"/>
              <a:t>venezuelae</a:t>
            </a:r>
            <a:endParaRPr lang="en-US" i="1" u="sng" dirty="0"/>
          </a:p>
        </p:txBody>
      </p:sp>
      <p:sp>
        <p:nvSpPr>
          <p:cNvPr id="18" name="Rectangle 17"/>
          <p:cNvSpPr/>
          <p:nvPr/>
        </p:nvSpPr>
        <p:spPr>
          <a:xfrm>
            <a:off x="914400" y="3977927"/>
            <a:ext cx="3632122" cy="338554"/>
          </a:xfrm>
          <a:prstGeom prst="rect">
            <a:avLst/>
          </a:prstGeom>
        </p:spPr>
        <p:txBody>
          <a:bodyPr wrap="square">
            <a:spAutoFit/>
          </a:bodyPr>
          <a:lstStyle/>
          <a:p>
            <a:pPr algn="ctr"/>
            <a:r>
              <a:rPr lang="en-US" sz="800" dirty="0" smtClean="0">
                <a:hlinkClick r:id="rId4"/>
              </a:rPr>
              <a:t>http://avermitilis.ls.kitasato-u.ac.jp/images/spores.jpeg</a:t>
            </a:r>
            <a:r>
              <a:rPr lang="en-US" sz="800" dirty="0" smtClean="0"/>
              <a:t> </a:t>
            </a:r>
            <a:br>
              <a:rPr lang="en-US" sz="800" dirty="0" smtClean="0"/>
            </a:br>
            <a:r>
              <a:rPr lang="en-US" sz="800" dirty="0" smtClean="0"/>
              <a:t>with permission from  Prof. </a:t>
            </a:r>
            <a:r>
              <a:rPr lang="en-US" sz="800" dirty="0" err="1"/>
              <a:t>H</a:t>
            </a:r>
            <a:r>
              <a:rPr lang="en-US" sz="800" dirty="0" err="1" smtClean="0"/>
              <a:t>aruo</a:t>
            </a:r>
            <a:r>
              <a:rPr lang="en-US" sz="800" dirty="0" smtClean="0"/>
              <a:t> Ikeda, </a:t>
            </a:r>
            <a:r>
              <a:rPr lang="en-US" sz="800" dirty="0" err="1" smtClean="0"/>
              <a:t>Kitasato</a:t>
            </a:r>
            <a:r>
              <a:rPr lang="en-US" sz="800" dirty="0" smtClean="0"/>
              <a:t> University</a:t>
            </a:r>
            <a:endParaRPr lang="en-US" sz="800" dirty="0"/>
          </a:p>
        </p:txBody>
      </p:sp>
      <p:sp>
        <p:nvSpPr>
          <p:cNvPr id="21" name="Rectangle 20"/>
          <p:cNvSpPr/>
          <p:nvPr/>
        </p:nvSpPr>
        <p:spPr>
          <a:xfrm>
            <a:off x="7929621" y="3190852"/>
            <a:ext cx="3388403" cy="646331"/>
          </a:xfrm>
          <a:prstGeom prst="rect">
            <a:avLst/>
          </a:prstGeom>
        </p:spPr>
        <p:txBody>
          <a:bodyPr wrap="square">
            <a:spAutoFit/>
          </a:bodyPr>
          <a:lstStyle/>
          <a:p>
            <a:pPr algn="ctr"/>
            <a:r>
              <a:rPr lang="en-US" i="1" u="sng" dirty="0" smtClean="0"/>
              <a:t>Streptomyces </a:t>
            </a:r>
            <a:r>
              <a:rPr lang="en-US" i="1" u="sng" dirty="0" err="1" smtClean="0"/>
              <a:t>platensis</a:t>
            </a:r>
            <a:r>
              <a:rPr lang="en-US" i="1" u="sng" dirty="0" smtClean="0"/>
              <a:t>  </a:t>
            </a:r>
            <a:r>
              <a:rPr lang="en-US" dirty="0" err="1"/>
              <a:t>M</a:t>
            </a:r>
            <a:r>
              <a:rPr lang="en-US" dirty="0" err="1" smtClean="0"/>
              <a:t>igrastatin</a:t>
            </a:r>
            <a:r>
              <a:rPr lang="en-US" dirty="0" smtClean="0"/>
              <a:t>; anticancer</a:t>
            </a:r>
            <a:endParaRPr lang="en-US" dirty="0"/>
          </a:p>
        </p:txBody>
      </p:sp>
      <p:sp>
        <p:nvSpPr>
          <p:cNvPr id="2" name="Rectangle 1"/>
          <p:cNvSpPr/>
          <p:nvPr/>
        </p:nvSpPr>
        <p:spPr>
          <a:xfrm>
            <a:off x="4741311" y="1875042"/>
            <a:ext cx="2465868" cy="369332"/>
          </a:xfrm>
          <a:prstGeom prst="rect">
            <a:avLst/>
          </a:prstGeom>
        </p:spPr>
        <p:txBody>
          <a:bodyPr wrap="none">
            <a:spAutoFit/>
          </a:bodyPr>
          <a:lstStyle/>
          <a:p>
            <a:r>
              <a:rPr lang="en-US" i="1" u="sng" dirty="0"/>
              <a:t>Streptomyces </a:t>
            </a:r>
            <a:r>
              <a:rPr lang="en-US" i="1" u="sng" dirty="0" err="1"/>
              <a:t>avermitilis</a:t>
            </a:r>
            <a:endParaRPr lang="en-US" u="sng"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1238309"/>
            <a:ext cx="3632122" cy="2724091"/>
          </a:xfrm>
          <a:prstGeom prst="rect">
            <a:avLst/>
          </a:prstGeom>
        </p:spPr>
      </p:pic>
    </p:spTree>
    <p:extLst>
      <p:ext uri="{BB962C8B-B14F-4D97-AF65-F5344CB8AC3E}">
        <p14:creationId xmlns:p14="http://schemas.microsoft.com/office/powerpoint/2010/main" val="97733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1480"/>
            <a:ext cx="7701147" cy="461665"/>
          </a:xfrm>
          <a:prstGeom prst="rect">
            <a:avLst/>
          </a:prstGeom>
          <a:noFill/>
        </p:spPr>
        <p:txBody>
          <a:bodyPr wrap="none" rtlCol="0">
            <a:spAutoFit/>
          </a:bodyPr>
          <a:lstStyle/>
          <a:p>
            <a:r>
              <a:rPr lang="en-US" sz="2400" b="1" dirty="0" smtClean="0">
                <a:solidFill>
                  <a:srgbClr val="8B5E3B"/>
                </a:solidFill>
              </a:rPr>
              <a:t>Over 500 antibiotics have been cultured from soil microbes</a:t>
            </a:r>
            <a:endParaRPr lang="en-US" sz="2400" b="1" dirty="0">
              <a:solidFill>
                <a:srgbClr val="8B5E3B"/>
              </a:solidFill>
            </a:endParaRPr>
          </a:p>
        </p:txBody>
      </p:sp>
      <p:sp>
        <p:nvSpPr>
          <p:cNvPr id="2" name="TextBox 1"/>
          <p:cNvSpPr txBox="1"/>
          <p:nvPr/>
        </p:nvSpPr>
        <p:spPr>
          <a:xfrm>
            <a:off x="914399" y="910049"/>
            <a:ext cx="6283106" cy="4801314"/>
          </a:xfrm>
          <a:prstGeom prst="rect">
            <a:avLst/>
          </a:prstGeom>
          <a:noFill/>
        </p:spPr>
        <p:txBody>
          <a:bodyPr wrap="square" rtlCol="0">
            <a:spAutoFit/>
          </a:bodyPr>
          <a:lstStyle/>
          <a:p>
            <a:r>
              <a:rPr lang="en-US" dirty="0" smtClean="0"/>
              <a:t>Examples: Cultured </a:t>
            </a:r>
            <a:r>
              <a:rPr lang="en-US" u="sng" dirty="0" smtClean="0"/>
              <a:t>only</a:t>
            </a:r>
            <a:r>
              <a:rPr lang="en-US" dirty="0" smtClean="0"/>
              <a:t> from Streptomyces</a:t>
            </a:r>
          </a:p>
          <a:p>
            <a:endParaRPr lang="en-US" dirty="0"/>
          </a:p>
          <a:p>
            <a:r>
              <a:rPr lang="en-US" b="1" dirty="0" smtClean="0"/>
              <a:t>Chloramphenicol</a:t>
            </a:r>
            <a:r>
              <a:rPr lang="en-US" dirty="0" smtClean="0"/>
              <a:t> – antibacterial, used in gray baby syndrome, 		WHO List of Essential Medicines</a:t>
            </a:r>
          </a:p>
          <a:p>
            <a:r>
              <a:rPr lang="en-US" b="1" dirty="0" err="1" smtClean="0"/>
              <a:t>Daptomycin</a:t>
            </a:r>
            <a:r>
              <a:rPr lang="en-US" dirty="0" smtClean="0"/>
              <a:t> – antibiotic against Gram-positive organisms</a:t>
            </a:r>
          </a:p>
          <a:p>
            <a:r>
              <a:rPr lang="en-US" b="1" dirty="0" err="1" smtClean="0"/>
              <a:t>Fosfomycin</a:t>
            </a:r>
            <a:r>
              <a:rPr lang="en-US" dirty="0" smtClean="0"/>
              <a:t> -  broad-spectrum antibiotic</a:t>
            </a:r>
          </a:p>
          <a:p>
            <a:r>
              <a:rPr lang="en-US" b="1" dirty="0" err="1" smtClean="0"/>
              <a:t>Lincomycin</a:t>
            </a:r>
            <a:r>
              <a:rPr lang="en-US" dirty="0" smtClean="0"/>
              <a:t> -  antibiotic against </a:t>
            </a:r>
            <a:r>
              <a:rPr lang="en-US" dirty="0" err="1" smtClean="0"/>
              <a:t>actinomycetes</a:t>
            </a:r>
            <a:r>
              <a:rPr lang="en-US" dirty="0" smtClean="0"/>
              <a:t> and mycoplasmas</a:t>
            </a:r>
          </a:p>
          <a:p>
            <a:r>
              <a:rPr lang="en-US" b="1" dirty="0" smtClean="0"/>
              <a:t>Neomycin</a:t>
            </a:r>
            <a:r>
              <a:rPr lang="en-US" dirty="0" smtClean="0"/>
              <a:t> -   used as a crème or orally. It can kill bacteria in the 		intestines and is a preservative in vaccines</a:t>
            </a:r>
          </a:p>
          <a:p>
            <a:r>
              <a:rPr lang="en-US" b="1" dirty="0" err="1" smtClean="0"/>
              <a:t>Puromycin</a:t>
            </a:r>
            <a:r>
              <a:rPr lang="en-US" dirty="0" smtClean="0"/>
              <a:t> -  a non-selective protein synthesis inhibitor</a:t>
            </a:r>
          </a:p>
          <a:p>
            <a:r>
              <a:rPr lang="en-US" b="1" dirty="0" smtClean="0"/>
              <a:t>Tetracycline</a:t>
            </a:r>
            <a:r>
              <a:rPr lang="en-US" dirty="0" smtClean="0"/>
              <a:t> -  broad spectrum bactericide</a:t>
            </a:r>
          </a:p>
          <a:p>
            <a:r>
              <a:rPr lang="en-US" b="1" dirty="0" err="1" smtClean="0"/>
              <a:t>Clavulanic</a:t>
            </a:r>
            <a:r>
              <a:rPr lang="en-US" b="1" dirty="0" smtClean="0"/>
              <a:t> acid </a:t>
            </a:r>
            <a:r>
              <a:rPr lang="en-US" dirty="0" smtClean="0"/>
              <a:t>-  used to block bacterial resistance</a:t>
            </a:r>
          </a:p>
          <a:p>
            <a:r>
              <a:rPr lang="en-US" b="1" dirty="0" err="1" smtClean="0"/>
              <a:t>Ivermectin</a:t>
            </a:r>
            <a:r>
              <a:rPr lang="en-US" dirty="0" smtClean="0"/>
              <a:t> -  widely used to control nematodes and </a:t>
            </a:r>
            <a:r>
              <a:rPr lang="en-US" dirty="0" err="1" smtClean="0"/>
              <a:t>anthropods</a:t>
            </a:r>
            <a:r>
              <a:rPr lang="en-US" dirty="0" smtClean="0"/>
              <a:t> 		(parasites)</a:t>
            </a:r>
          </a:p>
          <a:p>
            <a:r>
              <a:rPr lang="en-US" b="1" dirty="0" err="1" smtClean="0"/>
              <a:t>Bleomycin</a:t>
            </a:r>
            <a:r>
              <a:rPr lang="en-US" dirty="0" smtClean="0"/>
              <a:t>  -  anticancer drug</a:t>
            </a:r>
          </a:p>
          <a:p>
            <a:r>
              <a:rPr lang="en-US" b="1" dirty="0" err="1" smtClean="0"/>
              <a:t>Bialaphos</a:t>
            </a:r>
            <a:r>
              <a:rPr lang="en-US" dirty="0" smtClean="0"/>
              <a:t>  -  natural herbicide</a:t>
            </a:r>
          </a:p>
          <a:p>
            <a:endParaRPr lang="en-US" dirty="0"/>
          </a:p>
        </p:txBody>
      </p:sp>
      <p:sp>
        <p:nvSpPr>
          <p:cNvPr id="5" name="Rectangle 4"/>
          <p:cNvSpPr/>
          <p:nvPr/>
        </p:nvSpPr>
        <p:spPr>
          <a:xfrm>
            <a:off x="7770379" y="4785113"/>
            <a:ext cx="3861516" cy="338554"/>
          </a:xfrm>
          <a:prstGeom prst="rect">
            <a:avLst/>
          </a:prstGeom>
        </p:spPr>
        <p:txBody>
          <a:bodyPr wrap="square">
            <a:spAutoFit/>
          </a:bodyPr>
          <a:lstStyle/>
          <a:p>
            <a:pPr algn="ctr"/>
            <a:r>
              <a:rPr lang="en-US" sz="800" dirty="0" smtClean="0"/>
              <a:t>Creative Commons, </a:t>
            </a:r>
            <a:r>
              <a:rPr lang="en-US" sz="800" dirty="0" err="1" smtClean="0"/>
              <a:t>Takl</a:t>
            </a:r>
            <a:r>
              <a:rPr lang="en-US" sz="800" dirty="0"/>
              <a:t> </a:t>
            </a:r>
            <a:r>
              <a:rPr lang="en-US" sz="800" dirty="0" smtClean="0"/>
              <a:t>Steve, </a:t>
            </a:r>
            <a:r>
              <a:rPr lang="en-US" sz="800" dirty="0">
                <a:hlinkClick r:id="rId3"/>
              </a:rPr>
              <a:t>http://</a:t>
            </a:r>
            <a:r>
              <a:rPr lang="en-US" sz="800" dirty="0" smtClean="0">
                <a:hlinkClick r:id="rId3"/>
              </a:rPr>
              <a:t>creativecommons.org/licenses/by-nc-sa/4.0/legalcode</a:t>
            </a:r>
            <a:r>
              <a:rPr lang="en-US" sz="800" dirty="0" smtClean="0"/>
              <a:t>; no changes made </a:t>
            </a:r>
            <a:endParaRPr lang="en-US" sz="800"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379" y="910049"/>
            <a:ext cx="3861516" cy="3861516"/>
          </a:xfrm>
          <a:prstGeom prst="rect">
            <a:avLst/>
          </a:prstGeom>
        </p:spPr>
      </p:pic>
    </p:spTree>
    <p:extLst>
      <p:ext uri="{BB962C8B-B14F-4D97-AF65-F5344CB8AC3E}">
        <p14:creationId xmlns:p14="http://schemas.microsoft.com/office/powerpoint/2010/main" val="3423761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8459" y="915637"/>
            <a:ext cx="2173287" cy="369332"/>
          </a:xfrm>
          <a:prstGeom prst="rect">
            <a:avLst/>
          </a:prstGeom>
        </p:spPr>
        <p:txBody>
          <a:bodyPr wrap="none">
            <a:spAutoFit/>
          </a:bodyPr>
          <a:lstStyle/>
          <a:p>
            <a:r>
              <a:rPr lang="en-US" i="1" dirty="0"/>
              <a:t>S</a:t>
            </a:r>
            <a:r>
              <a:rPr lang="en-US" i="1" dirty="0" smtClean="0"/>
              <a:t>treptomyces </a:t>
            </a:r>
            <a:r>
              <a:rPr lang="en-US" i="1" dirty="0" err="1" smtClean="0"/>
              <a:t>griseus</a:t>
            </a:r>
            <a:endParaRPr lang="en-US" i="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174" y="1347066"/>
            <a:ext cx="2857500" cy="2809875"/>
          </a:xfrm>
          <a:prstGeom prst="rect">
            <a:avLst/>
          </a:prstGeom>
        </p:spPr>
      </p:pic>
      <p:sp>
        <p:nvSpPr>
          <p:cNvPr id="11" name="TextBox 10"/>
          <p:cNvSpPr txBox="1"/>
          <p:nvPr/>
        </p:nvSpPr>
        <p:spPr>
          <a:xfrm>
            <a:off x="4999621" y="1544613"/>
            <a:ext cx="3071418" cy="954107"/>
          </a:xfrm>
          <a:prstGeom prst="rect">
            <a:avLst/>
          </a:prstGeom>
          <a:noFill/>
        </p:spPr>
        <p:txBody>
          <a:bodyPr wrap="none" rtlCol="0">
            <a:spAutoFit/>
          </a:bodyPr>
          <a:lstStyle/>
          <a:p>
            <a:r>
              <a:rPr lang="en-US" sz="2800" b="1" dirty="0" smtClean="0"/>
              <a:t>Nobel Prize Winner</a:t>
            </a:r>
          </a:p>
          <a:p>
            <a:r>
              <a:rPr lang="en-US" sz="2800" b="1" dirty="0" smtClean="0"/>
              <a:t>1952</a:t>
            </a:r>
            <a:endParaRPr lang="en-US" sz="2800" b="1" dirty="0"/>
          </a:p>
        </p:txBody>
      </p:sp>
      <p:sp>
        <p:nvSpPr>
          <p:cNvPr id="12" name="TextBox 11"/>
          <p:cNvSpPr txBox="1"/>
          <p:nvPr/>
        </p:nvSpPr>
        <p:spPr>
          <a:xfrm>
            <a:off x="5035575" y="2634406"/>
            <a:ext cx="2677646" cy="1200329"/>
          </a:xfrm>
          <a:prstGeom prst="rect">
            <a:avLst/>
          </a:prstGeom>
          <a:noFill/>
        </p:spPr>
        <p:txBody>
          <a:bodyPr wrap="square" rtlCol="0">
            <a:spAutoFit/>
          </a:bodyPr>
          <a:lstStyle/>
          <a:p>
            <a:r>
              <a:rPr lang="en-US" b="1" dirty="0" smtClean="0"/>
              <a:t>Dr. Selman Waksman and his students cultured Streptomycin from a </a:t>
            </a:r>
            <a:r>
              <a:rPr lang="en-US" b="1" u="sng" dirty="0" smtClean="0"/>
              <a:t>soil</a:t>
            </a:r>
            <a:r>
              <a:rPr lang="en-US" b="1" dirty="0" smtClean="0"/>
              <a:t> borne microbe:</a:t>
            </a:r>
            <a:endParaRPr lang="en-US" b="1" dirty="0"/>
          </a:p>
        </p:txBody>
      </p:sp>
      <p:sp>
        <p:nvSpPr>
          <p:cNvPr id="13" name="TextBox 12"/>
          <p:cNvSpPr txBox="1"/>
          <p:nvPr/>
        </p:nvSpPr>
        <p:spPr>
          <a:xfrm>
            <a:off x="4999621" y="4088116"/>
            <a:ext cx="6240619"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First chemical that was a cure for tuberculosis</a:t>
            </a:r>
          </a:p>
          <a:p>
            <a:pPr marL="285750" indent="-285750">
              <a:buFont typeface="Arial" panose="020B0604020202020204" pitchFamily="34" charset="0"/>
              <a:buChar char="•"/>
            </a:pPr>
            <a:r>
              <a:rPr lang="en-US" dirty="0" smtClean="0"/>
              <a:t>Bactericidal antibiotic</a:t>
            </a:r>
          </a:p>
          <a:p>
            <a:pPr marL="285750" indent="-285750">
              <a:buFont typeface="Arial" panose="020B0604020202020204" pitchFamily="34" charset="0"/>
              <a:buChar char="•"/>
            </a:pPr>
            <a:r>
              <a:rPr lang="en-US" dirty="0" smtClean="0"/>
              <a:t>On the World Health Organization’s List of Essential Medicines</a:t>
            </a:r>
          </a:p>
          <a:p>
            <a:pPr marL="285750" indent="-285750">
              <a:buFont typeface="Arial" panose="020B0604020202020204" pitchFamily="34" charset="0"/>
              <a:buChar char="•"/>
            </a:pPr>
            <a:r>
              <a:rPr lang="en-US" dirty="0" smtClean="0"/>
              <a:t>Also a pesticide for crops and a bactericide for animals</a:t>
            </a:r>
            <a:endParaRPr lang="en-US" dirty="0"/>
          </a:p>
        </p:txBody>
      </p:sp>
      <p:sp>
        <p:nvSpPr>
          <p:cNvPr id="2" name="TextBox 1"/>
          <p:cNvSpPr txBox="1"/>
          <p:nvPr/>
        </p:nvSpPr>
        <p:spPr>
          <a:xfrm>
            <a:off x="4999621" y="411480"/>
            <a:ext cx="6734314" cy="646331"/>
          </a:xfrm>
          <a:prstGeom prst="rect">
            <a:avLst/>
          </a:prstGeom>
          <a:noFill/>
        </p:spPr>
        <p:txBody>
          <a:bodyPr wrap="square" rtlCol="0">
            <a:spAutoFit/>
          </a:bodyPr>
          <a:lstStyle/>
          <a:p>
            <a:r>
              <a:rPr lang="en-US" sz="3600" b="1" dirty="0" smtClean="0">
                <a:solidFill>
                  <a:srgbClr val="8B5E3B"/>
                </a:solidFill>
              </a:rPr>
              <a:t>Soil wins the </a:t>
            </a:r>
            <a:r>
              <a:rPr lang="en-US" sz="3600" b="1" dirty="0">
                <a:solidFill>
                  <a:srgbClr val="8B5E3B"/>
                </a:solidFill>
              </a:rPr>
              <a:t>N</a:t>
            </a:r>
            <a:r>
              <a:rPr lang="en-US" sz="3600" b="1" dirty="0" smtClean="0">
                <a:solidFill>
                  <a:srgbClr val="8B5E3B"/>
                </a:solidFill>
              </a:rPr>
              <a:t>obel </a:t>
            </a:r>
            <a:r>
              <a:rPr lang="en-US" sz="3600" b="1" dirty="0">
                <a:solidFill>
                  <a:srgbClr val="8B5E3B"/>
                </a:solidFill>
              </a:rPr>
              <a:t>P</a:t>
            </a:r>
            <a:r>
              <a:rPr lang="en-US" sz="3600" b="1" dirty="0" smtClean="0">
                <a:solidFill>
                  <a:srgbClr val="8B5E3B"/>
                </a:solidFill>
              </a:rPr>
              <a:t>rize!!!</a:t>
            </a:r>
            <a:endParaRPr lang="en-US" sz="3600" b="1" dirty="0">
              <a:solidFill>
                <a:srgbClr val="8B5E3B"/>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287180"/>
            <a:ext cx="3401405" cy="3332946"/>
          </a:xfrm>
          <a:prstGeom prst="rect">
            <a:avLst/>
          </a:prstGeom>
        </p:spPr>
      </p:pic>
      <p:sp>
        <p:nvSpPr>
          <p:cNvPr id="4" name="Rectangle 3"/>
          <p:cNvSpPr/>
          <p:nvPr/>
        </p:nvSpPr>
        <p:spPr>
          <a:xfrm>
            <a:off x="914400" y="4628905"/>
            <a:ext cx="3401405" cy="338554"/>
          </a:xfrm>
          <a:prstGeom prst="rect">
            <a:avLst/>
          </a:prstGeom>
        </p:spPr>
        <p:txBody>
          <a:bodyPr wrap="square">
            <a:spAutoFit/>
          </a:bodyPr>
          <a:lstStyle/>
          <a:p>
            <a:r>
              <a:rPr lang="en-US" sz="800" dirty="0" smtClean="0">
                <a:hlinkClick r:id="rId5"/>
              </a:rPr>
              <a:t>http</a:t>
            </a:r>
            <a:r>
              <a:rPr lang="en-US" sz="800" dirty="0">
                <a:hlinkClick r:id="rId5"/>
              </a:rPr>
              <a:t>://</a:t>
            </a:r>
            <a:r>
              <a:rPr lang="en-US" sz="800" dirty="0" smtClean="0">
                <a:hlinkClick r:id="rId5"/>
              </a:rPr>
              <a:t>dbm.rutgers.edu/stateMicrobe.php</a:t>
            </a:r>
            <a:r>
              <a:rPr lang="en-US" sz="800" dirty="0" smtClean="0"/>
              <a:t> ; with permission from M. </a:t>
            </a:r>
            <a:r>
              <a:rPr lang="en-US" sz="800" dirty="0" err="1" smtClean="0"/>
              <a:t>Haggblom</a:t>
            </a:r>
            <a:r>
              <a:rPr lang="en-US" sz="800" dirty="0" smtClean="0"/>
              <a:t>, Department of Biochemistry and Microbiology, Rutgers University</a:t>
            </a:r>
            <a:endParaRPr lang="en-US" sz="800" dirty="0">
              <a:solidFill>
                <a:srgbClr val="FF0000"/>
              </a:solidFill>
            </a:endParaRPr>
          </a:p>
        </p:txBody>
      </p:sp>
    </p:spTree>
    <p:extLst>
      <p:ext uri="{BB962C8B-B14F-4D97-AF65-F5344CB8AC3E}">
        <p14:creationId xmlns:p14="http://schemas.microsoft.com/office/powerpoint/2010/main" val="199432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1480"/>
            <a:ext cx="10824886" cy="1015663"/>
          </a:xfrm>
          <a:prstGeom prst="rect">
            <a:avLst/>
          </a:prstGeom>
          <a:noFill/>
        </p:spPr>
        <p:txBody>
          <a:bodyPr wrap="none" rtlCol="0">
            <a:spAutoFit/>
          </a:bodyPr>
          <a:lstStyle/>
          <a:p>
            <a:r>
              <a:rPr lang="en-US" sz="2400" b="1" dirty="0" smtClean="0">
                <a:solidFill>
                  <a:srgbClr val="8B5E3B"/>
                </a:solidFill>
              </a:rPr>
              <a:t>With only a very small percentage of the microbes in the soil having been identified</a:t>
            </a:r>
          </a:p>
          <a:p>
            <a:endParaRPr lang="en-US" dirty="0"/>
          </a:p>
          <a:p>
            <a:r>
              <a:rPr lang="en-US" b="1" dirty="0" smtClean="0"/>
              <a:t>The future will see more medicines as science discovers more about soil microbes</a:t>
            </a:r>
            <a:endParaRPr lang="en-US" b="1" dirty="0"/>
          </a:p>
        </p:txBody>
      </p:sp>
      <p:sp>
        <p:nvSpPr>
          <p:cNvPr id="6" name="TextBox 5"/>
          <p:cNvSpPr txBox="1"/>
          <p:nvPr/>
        </p:nvSpPr>
        <p:spPr>
          <a:xfrm>
            <a:off x="4981074" y="2411678"/>
            <a:ext cx="4254306" cy="369332"/>
          </a:xfrm>
          <a:prstGeom prst="rect">
            <a:avLst/>
          </a:prstGeom>
          <a:noFill/>
        </p:spPr>
        <p:txBody>
          <a:bodyPr wrap="none" rtlCol="0">
            <a:spAutoFit/>
          </a:bodyPr>
          <a:lstStyle/>
          <a:p>
            <a:r>
              <a:rPr lang="en-US" i="1" dirty="0" smtClean="0"/>
              <a:t>Clostridia </a:t>
            </a:r>
            <a:r>
              <a:rPr lang="en-US" i="1" dirty="0" err="1" smtClean="0"/>
              <a:t>sporogenes</a:t>
            </a:r>
            <a:r>
              <a:rPr lang="en-US" i="1" dirty="0" smtClean="0"/>
              <a:t> --  </a:t>
            </a:r>
            <a:r>
              <a:rPr lang="en-US" b="1" dirty="0" smtClean="0"/>
              <a:t>Anticancer agent?</a:t>
            </a:r>
            <a:endParaRPr lang="en-US" b="1" dirty="0"/>
          </a:p>
        </p:txBody>
      </p:sp>
      <p:sp>
        <p:nvSpPr>
          <p:cNvPr id="7" name="TextBox 6"/>
          <p:cNvSpPr txBox="1"/>
          <p:nvPr/>
        </p:nvSpPr>
        <p:spPr>
          <a:xfrm>
            <a:off x="4981074" y="2967789"/>
            <a:ext cx="5510463" cy="2031325"/>
          </a:xfrm>
          <a:prstGeom prst="rect">
            <a:avLst/>
          </a:prstGeom>
          <a:noFill/>
        </p:spPr>
        <p:txBody>
          <a:bodyPr wrap="square" rtlCol="0">
            <a:spAutoFit/>
          </a:bodyPr>
          <a:lstStyle/>
          <a:p>
            <a:r>
              <a:rPr lang="en-US" dirty="0" smtClean="0"/>
              <a:t>A bacterium that thrives in low oxygen environments</a:t>
            </a:r>
          </a:p>
          <a:p>
            <a:endParaRPr lang="en-US" dirty="0"/>
          </a:p>
          <a:p>
            <a:r>
              <a:rPr lang="en-US" dirty="0" smtClean="0"/>
              <a:t>The center of tumors is one of those environments</a:t>
            </a:r>
          </a:p>
          <a:p>
            <a:endParaRPr lang="en-US" dirty="0"/>
          </a:p>
          <a:p>
            <a:r>
              <a:rPr lang="en-US" dirty="0" smtClean="0"/>
              <a:t>Scientists at the Universities of Nottingham and Maastricht are developing it to kill cancer cells of tumors without harming healthy cells</a:t>
            </a:r>
            <a:endParaRPr lang="en-US" dirty="0"/>
          </a:p>
        </p:txBody>
      </p:sp>
      <p:sp>
        <p:nvSpPr>
          <p:cNvPr id="2" name="TextBox 1"/>
          <p:cNvSpPr txBox="1"/>
          <p:nvPr/>
        </p:nvSpPr>
        <p:spPr>
          <a:xfrm>
            <a:off x="6219731" y="1824789"/>
            <a:ext cx="2544023" cy="400110"/>
          </a:xfrm>
          <a:prstGeom prst="rect">
            <a:avLst/>
          </a:prstGeom>
          <a:noFill/>
        </p:spPr>
        <p:txBody>
          <a:bodyPr wrap="square" rtlCol="0">
            <a:spAutoFit/>
          </a:bodyPr>
          <a:lstStyle/>
          <a:p>
            <a:r>
              <a:rPr lang="en-US" sz="2000" b="1" dirty="0" smtClean="0"/>
              <a:t>Future Potential</a:t>
            </a:r>
            <a:endParaRPr lang="en-US" sz="2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179683"/>
            <a:ext cx="3759070" cy="2536693"/>
          </a:xfrm>
          <a:prstGeom prst="rect">
            <a:avLst/>
          </a:prstGeom>
        </p:spPr>
      </p:pic>
      <p:sp>
        <p:nvSpPr>
          <p:cNvPr id="11" name="Rectangle 10"/>
          <p:cNvSpPr/>
          <p:nvPr/>
        </p:nvSpPr>
        <p:spPr>
          <a:xfrm>
            <a:off x="914400" y="4717260"/>
            <a:ext cx="3759070" cy="338554"/>
          </a:xfrm>
          <a:prstGeom prst="rect">
            <a:avLst/>
          </a:prstGeom>
        </p:spPr>
        <p:txBody>
          <a:bodyPr wrap="square">
            <a:spAutoFit/>
          </a:bodyPr>
          <a:lstStyle/>
          <a:p>
            <a:pPr algn="ctr"/>
            <a:r>
              <a:rPr lang="en-US" sz="800" dirty="0">
                <a:hlinkClick r:id="rId4"/>
              </a:rPr>
              <a:t>http://</a:t>
            </a:r>
            <a:r>
              <a:rPr lang="en-US" sz="800" dirty="0" smtClean="0">
                <a:hlinkClick r:id="rId4"/>
              </a:rPr>
              <a:t>www.microbeworld.org/index.php?option=com_jlibrary&amp;view=article&amp;id=3200</a:t>
            </a:r>
            <a:r>
              <a:rPr lang="en-US" sz="800" dirty="0" smtClean="0"/>
              <a:t>; The </a:t>
            </a:r>
            <a:r>
              <a:rPr lang="en-US" sz="800" dirty="0" err="1" smtClean="0"/>
              <a:t>Wistreich</a:t>
            </a:r>
            <a:r>
              <a:rPr lang="en-US" sz="800" dirty="0" smtClean="0"/>
              <a:t> Collection of the American Society for Microbiology</a:t>
            </a:r>
            <a:endParaRPr lang="en-US" sz="800" dirty="0">
              <a:solidFill>
                <a:srgbClr val="FF0000"/>
              </a:solidFill>
            </a:endParaRPr>
          </a:p>
        </p:txBody>
      </p:sp>
    </p:spTree>
    <p:extLst>
      <p:ext uri="{BB962C8B-B14F-4D97-AF65-F5344CB8AC3E}">
        <p14:creationId xmlns:p14="http://schemas.microsoft.com/office/powerpoint/2010/main" val="25514411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hen Soil Won the Nobel Prize in Medicine&amp;quot;&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5&quot;/&gt;&lt;property id=&quot;20307&quot; value=&quot;258&quot;/&gt;&lt;/object&gt;&lt;object type=&quot;3&quot; unique_id=&quot;10007&quot;&gt;&lt;property id=&quot;20148&quot; value=&quot;5&quot;/&gt;&lt;property id=&quot;20300&quot; value=&quot;Slide 6&quot;/&gt;&lt;property id=&quot;20307&quot; value=&quot;259&quot;/&gt;&lt;/object&gt;&lt;object type=&quot;3&quot; unique_id=&quot;10008&quot;&gt;&lt;property id=&quot;20148&quot; value=&quot;5&quot;/&gt;&lt;property id=&quot;20300&quot; value=&quot;Slide 7&quot;/&gt;&lt;property id=&quot;20307&quot; value=&quot;262&quot;/&gt;&lt;/object&gt;&lt;object type=&quot;3&quot; unique_id=&quot;10009&quot;&gt;&lt;property id=&quot;20148&quot; value=&quot;5&quot;/&gt;&lt;property id=&quot;20300&quot; value=&quot;Slide 8&quot;/&gt;&lt;property id=&quot;20307&quot; value=&quot;260&quot;/&gt;&lt;/object&gt;&lt;object type=&quot;3&quot; unique_id=&quot;10010&quot;&gt;&lt;property id=&quot;20148&quot; value=&quot;5&quot;/&gt;&lt;property id=&quot;20300&quot; value=&quot;Slide 9&quot;/&gt;&lt;property id=&quot;20307&quot; value=&quot;261&quot;/&gt;&lt;/object&gt;&lt;object type=&quot;3&quot; unique_id=&quot;10011&quot;&gt;&lt;property id=&quot;20148&quot; value=&quot;5&quot;/&gt;&lt;property id=&quot;20300&quot; value=&quot;Slide 10&quot;/&gt;&lt;property id=&quot;20307&quot; value=&quot;264&quot;/&gt;&lt;/object&gt;&lt;object type=&quot;3&quot; unique_id=&quot;10012&quot;&gt;&lt;property id=&quot;20148&quot; value=&quot;5&quot;/&gt;&lt;property id=&quot;20300&quot; value=&quot;Slide 11&quot;/&gt;&lt;property id=&quot;20307&quot; value=&quot;265&quot;/&gt;&lt;/object&gt;&lt;object type=&quot;3&quot; unique_id=&quot;10079&quot;&gt;&lt;property id=&quot;20148&quot; value=&quot;5&quot;/&gt;&lt;property id=&quot;20300&quot; value=&quot;Slide 12&quot;/&gt;&lt;property id=&quot;20307&quot; value=&quot;266&quot;/&gt;&lt;/object&gt;&lt;object type=&quot;3&quot; unique_id=&quot;10092&quot;&gt;&lt;property id=&quot;20148&quot; value=&quot;5&quot;/&gt;&lt;property id=&quot;20300&quot; value=&quot;Slide 2&quot;/&gt;&lt;property id=&quot;20307&quot; value=&quot;267&quot;/&gt;&lt;/object&gt;&lt;object type=&quot;3&quot; unique_id=&quot;10106&quot;&gt;&lt;property id=&quot;20148&quot; value=&quot;5&quot;/&gt;&lt;property id=&quot;20300&quot; value=&quot;Slide 4&quot;/&gt;&lt;property id=&quot;20307&quot; value=&quot;26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1888</Words>
  <Application>Microsoft Office PowerPoint</Application>
  <PresentationFormat>Widescreen</PresentationFormat>
  <Paragraphs>169</Paragraphs>
  <Slides>14</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Custom Design</vt:lpstr>
      <vt:lpstr>When Soil Won  the Nobel Prize in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For further information, visit: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Soil Won the Nobel Prize in Medicine</dc:title>
  <dc:creator>Comerford,Nicholas B</dc:creator>
  <cp:lastModifiedBy>Susan Fisk</cp:lastModifiedBy>
  <cp:revision>95</cp:revision>
  <cp:lastPrinted>2014-09-03T17:56:01Z</cp:lastPrinted>
  <dcterms:created xsi:type="dcterms:W3CDTF">2014-09-02T13:36:17Z</dcterms:created>
  <dcterms:modified xsi:type="dcterms:W3CDTF">2014-12-04T20:55:57Z</dcterms:modified>
</cp:coreProperties>
</file>