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661" r:id="rId1"/>
    <p:sldMasterId id="2147483663" r:id="rId2"/>
  </p:sldMasterIdLst>
  <p:sldIdLst>
    <p:sldId id="256" r:id="rId3"/>
    <p:sldId id="259" r:id="rId4"/>
    <p:sldId id="258" r:id="rId5"/>
    <p:sldId id="276" r:id="rId6"/>
    <p:sldId id="277" r:id="rId7"/>
    <p:sldId id="261" r:id="rId8"/>
    <p:sldId id="262" r:id="rId9"/>
    <p:sldId id="265" r:id="rId10"/>
    <p:sldId id="279" r:id="rId11"/>
    <p:sldId id="263" r:id="rId12"/>
    <p:sldId id="264" r:id="rId13"/>
    <p:sldId id="266" r:id="rId14"/>
    <p:sldId id="267" r:id="rId15"/>
    <p:sldId id="270" r:id="rId16"/>
    <p:sldId id="271" r:id="rId17"/>
    <p:sldId id="269" r:id="rId18"/>
    <p:sldId id="268" r:id="rId19"/>
    <p:sldId id="272" r:id="rId20"/>
    <p:sldId id="281" r:id="rId21"/>
    <p:sldId id="275" r:id="rId22"/>
    <p:sldId id="274" r:id="rId23"/>
    <p:sldId id="273" r:id="rId24"/>
    <p:sldId id="282" r:id="rId25"/>
    <p:sldId id="286" r:id="rId26"/>
    <p:sldId id="285" r:id="rId27"/>
    <p:sldId id="284" r:id="rId28"/>
    <p:sldId id="287" r:id="rId29"/>
    <p:sldId id="283" r:id="rId30"/>
    <p:sldId id="280" r:id="rId31"/>
    <p:sldId id="288" r:id="rId32"/>
    <p:sldId id="289" r:id="rId33"/>
    <p:sldId id="290"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B5E3B"/>
    <a:srgbClr val="BD582C"/>
    <a:srgbClr val="336600"/>
    <a:srgbClr val="006600"/>
    <a:srgbClr val="2D961C"/>
    <a:srgbClr val="3E3B37"/>
    <a:srgbClr val="0070C0"/>
    <a:srgbClr val="33CC33"/>
    <a:srgbClr val="F0F0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25" autoAdjust="0"/>
    <p:restoredTop sz="94660"/>
  </p:normalViewPr>
  <p:slideViewPr>
    <p:cSldViewPr snapToGrid="0">
      <p:cViewPr varScale="1">
        <p:scale>
          <a:sx n="65" d="100"/>
          <a:sy n="65" d="100"/>
        </p:scale>
        <p:origin x="128" y="5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66491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95804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4165600" y="6356350"/>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0"/>
            <a:ext cx="2844800" cy="365125"/>
          </a:xfrm>
          <a:prstGeom prst="rect">
            <a:avLst/>
          </a:prstGeom>
        </p:spPr>
        <p:txBody>
          <a:bodyPr/>
          <a:lstStyle/>
          <a:p>
            <a:fld id="{B3FDE0CF-737B-4D60-A831-34B00AF21DB5}" type="slidenum">
              <a:rPr lang="en-US" smtClean="0"/>
              <a:t>‹#›</a:t>
            </a:fld>
            <a:endParaRPr lang="en-US"/>
          </a:p>
        </p:txBody>
      </p:sp>
      <p:sp>
        <p:nvSpPr>
          <p:cNvPr id="7" name="Content Placeholder 2"/>
          <p:cNvSpPr txBox="1">
            <a:spLocks/>
          </p:cNvSpPr>
          <p:nvPr userDrawn="1"/>
        </p:nvSpPr>
        <p:spPr>
          <a:xfrm>
            <a:off x="1527048" y="698174"/>
            <a:ext cx="9144000" cy="439281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2800" b="1" dirty="0"/>
              <a:t>Thank you for listening!</a:t>
            </a:r>
            <a:br>
              <a:rPr lang="en-US" sz="2800" b="1" dirty="0"/>
            </a:br>
            <a:r>
              <a:rPr lang="en-US" sz="2800" b="1" dirty="0"/>
              <a:t>For further information, visit</a:t>
            </a:r>
            <a:r>
              <a:rPr lang="en-US" sz="2800" b="1" dirty="0" smtClean="0"/>
              <a:t>:</a:t>
            </a:r>
          </a:p>
          <a:p>
            <a:pPr marL="0" indent="0" algn="ctr">
              <a:buNone/>
            </a:pPr>
            <a:r>
              <a:rPr lang="en-US" sz="2400" b="1" dirty="0"/>
              <a:t>Soils.org/discover-soils</a:t>
            </a:r>
            <a:r>
              <a:rPr lang="en-US" sz="2400" dirty="0"/>
              <a:t> – information about all things soil!</a:t>
            </a:r>
          </a:p>
          <a:p>
            <a:pPr marL="0" indent="0" algn="ctr">
              <a:buNone/>
            </a:pPr>
            <a:r>
              <a:rPr lang="en-US" sz="2400" b="1" dirty="0"/>
              <a:t>Soils4teachers.org</a:t>
            </a:r>
            <a:r>
              <a:rPr lang="en-US" sz="2400" dirty="0"/>
              <a:t> – Lesson plans, activities, etc. for teachers</a:t>
            </a:r>
          </a:p>
          <a:p>
            <a:pPr marL="0" indent="0" algn="ctr">
              <a:buNone/>
            </a:pPr>
            <a:r>
              <a:rPr lang="en-US" sz="2400" b="1" dirty="0"/>
              <a:t>Soils4kids.org</a:t>
            </a:r>
            <a:r>
              <a:rPr lang="en-US" sz="2400" dirty="0"/>
              <a:t> – activities for the K-12 audience</a:t>
            </a:r>
          </a:p>
          <a:p>
            <a:pPr marL="0" indent="0" algn="ctr">
              <a:buNone/>
            </a:pPr>
            <a:r>
              <a:rPr lang="en-US" sz="2400" dirty="0"/>
              <a:t>Follow us on facebook.com/</a:t>
            </a:r>
            <a:r>
              <a:rPr lang="en-US" sz="2400" dirty="0" err="1"/>
              <a:t>iheartsoil</a:t>
            </a:r>
            <a:endParaRPr lang="en-US" sz="2400" dirty="0"/>
          </a:p>
          <a:p>
            <a:pPr marL="0" indent="0" algn="ctr">
              <a:buNone/>
            </a:pPr>
            <a:endParaRPr lang="en-US" sz="2800" dirty="0"/>
          </a:p>
          <a:p>
            <a:pPr marL="0" indent="0" algn="ctr">
              <a:buNone/>
            </a:pPr>
            <a:r>
              <a:rPr lang="en-US" sz="2800" dirty="0" smtClean="0"/>
              <a:t>Brought </a:t>
            </a:r>
            <a:r>
              <a:rPr lang="en-US" sz="2800" dirty="0"/>
              <a:t>to you by the Soil Science Society of America</a:t>
            </a:r>
          </a:p>
          <a:p>
            <a:pPr marL="0" indent="0" algn="ctr">
              <a:buNone/>
            </a:pPr>
            <a:r>
              <a:rPr lang="en-US" sz="2800" b="1" dirty="0">
                <a:solidFill>
                  <a:schemeClr val="accent2">
                    <a:lumMod val="75000"/>
                  </a:schemeClr>
                </a:solidFill>
              </a:rPr>
              <a:t>Soils sustain life!</a:t>
            </a:r>
          </a:p>
          <a:p>
            <a:pPr marL="0" indent="0" algn="ctr">
              <a:buNone/>
            </a:pPr>
            <a:endParaRPr lang="en-US" sz="2800"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45369" y="2888636"/>
            <a:ext cx="442211" cy="442211"/>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59549" y="2894579"/>
            <a:ext cx="803223" cy="808578"/>
          </a:xfrm>
          <a:prstGeom prst="rect">
            <a:avLst/>
          </a:prstGeom>
        </p:spPr>
      </p:pic>
    </p:spTree>
    <p:extLst>
      <p:ext uri="{BB962C8B-B14F-4D97-AF65-F5344CB8AC3E}">
        <p14:creationId xmlns:p14="http://schemas.microsoft.com/office/powerpoint/2010/main" val="15041960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0"/>
            <a:ext cx="2844800" cy="365125"/>
          </a:xfrm>
          <a:prstGeom prst="rect">
            <a:avLst/>
          </a:prstGeom>
        </p:spPr>
        <p:txBody>
          <a:bodyPr/>
          <a:lstStyle/>
          <a:p>
            <a:fld id="{632E756A-7992-49A9-A550-BD7343BE9C5F}" type="datetimeFigureOut">
              <a:rPr lang="en-US" smtClean="0">
                <a:solidFill>
                  <a:prstClr val="black">
                    <a:tint val="75000"/>
                  </a:prstClr>
                </a:solidFill>
              </a:rPr>
              <a:pPr/>
              <a:t>12/4/2014</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0"/>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0"/>
            <a:ext cx="2844800" cy="365125"/>
          </a:xfrm>
          <a:prstGeom prst="rect">
            <a:avLst/>
          </a:prstGeom>
        </p:spPr>
        <p:txBody>
          <a:bodyPr/>
          <a:lstStyle/>
          <a:p>
            <a:fld id="{19D7711B-366A-45A3-9943-7E547E5AC8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16712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609600" y="6356350"/>
            <a:ext cx="2844800" cy="365125"/>
          </a:xfrm>
          <a:prstGeom prst="rect">
            <a:avLst/>
          </a:prstGeom>
        </p:spPr>
        <p:txBody>
          <a:bodyPr/>
          <a:lstStyle/>
          <a:p>
            <a:fld id="{632E756A-7992-49A9-A550-BD7343BE9C5F}" type="datetimeFigureOut">
              <a:rPr lang="en-US" smtClean="0">
                <a:solidFill>
                  <a:prstClr val="black">
                    <a:tint val="75000"/>
                  </a:prstClr>
                </a:solidFill>
              </a:rPr>
              <a:pPr/>
              <a:t>12/4/2014</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0"/>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0"/>
            <a:ext cx="2844800" cy="365125"/>
          </a:xfrm>
          <a:prstGeom prst="rect">
            <a:avLst/>
          </a:prstGeom>
        </p:spPr>
        <p:txBody>
          <a:bodyPr/>
          <a:lstStyle/>
          <a:p>
            <a:fld id="{19D7711B-366A-45A3-9943-7E547E5AC8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730875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tiff"/></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tiff"/><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image" Target="../media/image3.tiff"/><Relationship Id="rId5" Type="http://schemas.openxmlformats.org/officeDocument/2006/relationships/theme" Target="../theme/theme2.xml"/><Relationship Id="rId4"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Rectangle 12"/>
          <p:cNvSpPr/>
          <p:nvPr userDrawn="1"/>
        </p:nvSpPr>
        <p:spPr>
          <a:xfrm>
            <a:off x="0" y="5486400"/>
            <a:ext cx="12192000" cy="1371600"/>
          </a:xfrm>
          <a:prstGeom prst="rect">
            <a:avLst/>
          </a:prstGeom>
          <a:solidFill>
            <a:srgbClr val="E7B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37779" y="4408974"/>
            <a:ext cx="2743200" cy="1475232"/>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65379" y="4628566"/>
            <a:ext cx="1828800" cy="1330036"/>
          </a:xfrm>
          <a:prstGeom prst="rect">
            <a:avLst/>
          </a:prstGeom>
        </p:spPr>
      </p:pic>
      <p:sp>
        <p:nvSpPr>
          <p:cNvPr id="17" name="Footer Placeholder 4"/>
          <p:cNvSpPr>
            <a:spLocks noGrp="1"/>
          </p:cNvSpPr>
          <p:nvPr>
            <p:ph type="ftr" sz="quarter" idx="3"/>
          </p:nvPr>
        </p:nvSpPr>
        <p:spPr>
          <a:xfrm>
            <a:off x="4038600" y="617220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18" name="Slide Number Placeholder 5"/>
          <p:cNvSpPr>
            <a:spLocks noGrp="1"/>
          </p:cNvSpPr>
          <p:nvPr>
            <p:ph type="sldNum" sz="quarter" idx="4"/>
          </p:nvPr>
        </p:nvSpPr>
        <p:spPr>
          <a:xfrm>
            <a:off x="8610600" y="617220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D7711B-366A-45A3-9943-7E547E5AC8AD}" type="slidenum">
              <a:rPr lang="en-US" smtClean="0"/>
              <a:t>‹#›</a:t>
            </a:fld>
            <a:endParaRPr lang="en-US" dirty="0"/>
          </a:p>
        </p:txBody>
      </p:sp>
    </p:spTree>
    <p:extLst>
      <p:ext uri="{BB962C8B-B14F-4D97-AF65-F5344CB8AC3E}">
        <p14:creationId xmlns:p14="http://schemas.microsoft.com/office/powerpoint/2010/main" val="3365428315"/>
      </p:ext>
    </p:extLst>
  </p:cSld>
  <p:clrMap bg1="lt1" tx1="dk1" bg2="lt2" tx2="dk2" accent1="accent1" accent2="accent2" accent3="accent3" accent4="accent4" accent5="accent5" accent6="accent6" hlink="hlink" folHlink="folHlink"/>
  <p:sldLayoutIdLst>
    <p:sldLayoutId id="214748366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Rectangle 8"/>
          <p:cNvSpPr/>
          <p:nvPr userDrawn="1"/>
        </p:nvSpPr>
        <p:spPr>
          <a:xfrm>
            <a:off x="0" y="6172200"/>
            <a:ext cx="12192000" cy="685800"/>
          </a:xfrm>
          <a:prstGeom prst="rect">
            <a:avLst/>
          </a:prstGeom>
          <a:solidFill>
            <a:srgbClr val="E7B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222579" y="5754596"/>
            <a:ext cx="914400" cy="665018"/>
          </a:xfrm>
          <a:prstGeom prst="rect">
            <a:avLst/>
          </a:prstGeom>
        </p:spPr>
      </p:pic>
      <p:pic>
        <p:nvPicPr>
          <p:cNvPr id="15" name="Picture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223579" y="5631902"/>
            <a:ext cx="1371600" cy="737755"/>
          </a:xfrm>
          <a:prstGeom prst="rect">
            <a:avLst/>
          </a:prstGeom>
        </p:spPr>
      </p:pic>
    </p:spTree>
    <p:extLst>
      <p:ext uri="{BB962C8B-B14F-4D97-AF65-F5344CB8AC3E}">
        <p14:creationId xmlns:p14="http://schemas.microsoft.com/office/powerpoint/2010/main" val="400779402"/>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image" Target="../media/image25.jpe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7" Type="http://schemas.openxmlformats.org/officeDocument/2006/relationships/image" Target="../media/image31.png"/><Relationship Id="rId2" Type="http://schemas.openxmlformats.org/officeDocument/2006/relationships/image" Target="../media/image26.jpg"/><Relationship Id="rId1" Type="http://schemas.openxmlformats.org/officeDocument/2006/relationships/slideLayout" Target="../slideLayouts/slideLayout2.xml"/><Relationship Id="rId6" Type="http://schemas.openxmlformats.org/officeDocument/2006/relationships/image" Target="../media/image30.jpg"/><Relationship Id="rId5" Type="http://schemas.openxmlformats.org/officeDocument/2006/relationships/image" Target="../media/image29.jpeg"/><Relationship Id="rId4" Type="http://schemas.openxmlformats.org/officeDocument/2006/relationships/image" Target="../media/image28.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g"/><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1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2.xml"/><Relationship Id="rId5" Type="http://schemas.openxmlformats.org/officeDocument/2006/relationships/image" Target="../media/image42.jpg"/><Relationship Id="rId4" Type="http://schemas.openxmlformats.org/officeDocument/2006/relationships/image" Target="../media/image41.jpg"/></Relationships>
</file>

<file path=ppt/slides/_rels/slide2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jpg"/><Relationship Id="rId7" Type="http://schemas.openxmlformats.org/officeDocument/2006/relationships/image" Target="../media/image49.jpg"/><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pn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55.jpg"/><Relationship Id="rId4" Type="http://schemas.openxmlformats.org/officeDocument/2006/relationships/image" Target="../media/image54.jpg"/></Relationships>
</file>

<file path=ppt/slides/_rels/slide25.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2.xml"/><Relationship Id="rId5" Type="http://schemas.openxmlformats.org/officeDocument/2006/relationships/image" Target="../media/image59.jpg"/><Relationship Id="rId4" Type="http://schemas.openxmlformats.org/officeDocument/2006/relationships/image" Target="../media/image58.jpg"/></Relationships>
</file>

<file path=ppt/slides/_rels/slide26.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jpg"/><Relationship Id="rId4" Type="http://schemas.openxmlformats.org/officeDocument/2006/relationships/image" Target="../media/image62.jpg"/></Relationships>
</file>

<file path=ppt/slides/_rels/slide27.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g"/><Relationship Id="rId1" Type="http://schemas.openxmlformats.org/officeDocument/2006/relationships/slideLayout" Target="../slideLayouts/slideLayout2.xml"/><Relationship Id="rId6" Type="http://schemas.openxmlformats.org/officeDocument/2006/relationships/image" Target="../media/image69.jpg"/><Relationship Id="rId5" Type="http://schemas.openxmlformats.org/officeDocument/2006/relationships/image" Target="../media/image68.png"/><Relationship Id="rId4" Type="http://schemas.openxmlformats.org/officeDocument/2006/relationships/image" Target="../media/image67.jpg"/></Relationships>
</file>

<file path=ppt/slides/_rels/slide2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74.jpg"/><Relationship Id="rId5" Type="http://schemas.openxmlformats.org/officeDocument/2006/relationships/image" Target="../media/image73.png"/><Relationship Id="rId4" Type="http://schemas.openxmlformats.org/officeDocument/2006/relationships/image" Target="../media/image72.jpg"/></Relationships>
</file>

<file path=ppt/slides/_rels/slide2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765379" y="2964442"/>
            <a:ext cx="10515600" cy="1143070"/>
          </a:xfrm>
          <a:prstGeom prst="rect">
            <a:avLst/>
          </a:prstGeom>
        </p:spPr>
        <p:txBody>
          <a:bodyPr vert="horz" lIns="91440" tIns="45720" rIns="91440" bIns="45720" rtlCol="0" anchor="t" anchorCtr="0">
            <a:spAutoFit/>
          </a:bodyPr>
          <a:lstStyle>
            <a:lvl1pPr algn="ctr" defTabSz="914400" rtl="0" eaLnBrk="1" latinLnBrk="0" hangingPunct="1">
              <a:lnSpc>
                <a:spcPct val="90000"/>
              </a:lnSpc>
              <a:spcBef>
                <a:spcPct val="0"/>
              </a:spcBef>
              <a:buNone/>
              <a:defRPr sz="4400" b="1" kern="1200" baseline="0">
                <a:solidFill>
                  <a:srgbClr val="8B5E3B"/>
                </a:solidFill>
                <a:latin typeface="+mn-lt"/>
                <a:ea typeface="+mj-ea"/>
                <a:cs typeface="+mj-cs"/>
              </a:defRPr>
            </a:lvl1pPr>
          </a:lstStyle>
          <a:p>
            <a:pPr>
              <a:lnSpc>
                <a:spcPct val="150000"/>
              </a:lnSpc>
            </a:pPr>
            <a:r>
              <a:rPr lang="en-US" sz="2400" b="0" dirty="0" smtClean="0">
                <a:solidFill>
                  <a:schemeClr val="tx1"/>
                </a:solidFill>
              </a:rPr>
              <a:t>Presented by Name, Position</a:t>
            </a:r>
          </a:p>
          <a:p>
            <a:pPr>
              <a:lnSpc>
                <a:spcPct val="150000"/>
              </a:lnSpc>
            </a:pPr>
            <a:r>
              <a:rPr lang="en-US" sz="2400" b="0" dirty="0" smtClean="0">
                <a:solidFill>
                  <a:schemeClr val="tx1"/>
                </a:solidFill>
              </a:rPr>
              <a:t>Member/Fellow of the Soil Science Society of America</a:t>
            </a:r>
            <a:endParaRPr lang="en-US" sz="2400" b="0" dirty="0">
              <a:solidFill>
                <a:schemeClr val="tx1"/>
              </a:solidFill>
            </a:endParaRPr>
          </a:p>
        </p:txBody>
      </p:sp>
      <p:sp>
        <p:nvSpPr>
          <p:cNvPr id="9" name="Title 1"/>
          <p:cNvSpPr txBox="1">
            <a:spLocks/>
          </p:cNvSpPr>
          <p:nvPr/>
        </p:nvSpPr>
        <p:spPr>
          <a:xfrm>
            <a:off x="765379" y="1185066"/>
            <a:ext cx="10515600" cy="910870"/>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5400" b="1" kern="1200" baseline="0">
                <a:solidFill>
                  <a:srgbClr val="8B5E3B"/>
                </a:solidFill>
                <a:latin typeface="+mn-lt"/>
                <a:ea typeface="+mj-ea"/>
                <a:cs typeface="+mj-cs"/>
              </a:defRPr>
            </a:lvl1pPr>
          </a:lstStyle>
          <a:p>
            <a:r>
              <a:rPr lang="en-US" dirty="0" smtClean="0"/>
              <a:t>“Did You Know?”</a:t>
            </a:r>
            <a:endParaRPr lang="en-US" dirty="0"/>
          </a:p>
        </p:txBody>
      </p:sp>
    </p:spTree>
    <p:extLst>
      <p:ext uri="{BB962C8B-B14F-4D97-AF65-F5344CB8AC3E}">
        <p14:creationId xmlns:p14="http://schemas.microsoft.com/office/powerpoint/2010/main" val="3945029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1828800" y="411480"/>
            <a:ext cx="8531352" cy="5804403"/>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None/>
            </a:pPr>
            <a:r>
              <a:rPr lang="en-US" sz="4000" b="1" dirty="0" smtClean="0">
                <a:solidFill>
                  <a:srgbClr val="8B5E3B"/>
                </a:solidFill>
                <a:cs typeface="Arial" panose="020B0604020202020204" pitchFamily="34" charset="0"/>
              </a:rPr>
              <a:t>Soil filters water naturally by removing:</a:t>
            </a:r>
          </a:p>
          <a:p>
            <a:pPr>
              <a:buClr>
                <a:srgbClr val="8B5E3B"/>
              </a:buClr>
              <a:buFont typeface="Arial" panose="020B0604020202020204" pitchFamily="34" charset="0"/>
              <a:buChar char="•"/>
            </a:pPr>
            <a:r>
              <a:rPr lang="en-US" sz="2800" b="1" dirty="0" smtClean="0">
                <a:solidFill>
                  <a:schemeClr val="tx1"/>
                </a:solidFill>
                <a:cs typeface="Arial" panose="020B0604020202020204" pitchFamily="34" charset="0"/>
              </a:rPr>
              <a:t>  Suspended solids,</a:t>
            </a:r>
          </a:p>
          <a:p>
            <a:pPr>
              <a:buClr>
                <a:srgbClr val="8B5E3B"/>
              </a:buClr>
              <a:buFont typeface="Arial" panose="020B0604020202020204" pitchFamily="34" charset="0"/>
              <a:buChar char="•"/>
            </a:pPr>
            <a:r>
              <a:rPr lang="en-US" sz="2800" b="1" dirty="0">
                <a:solidFill>
                  <a:schemeClr val="tx1"/>
                </a:solidFill>
                <a:cs typeface="Arial" panose="020B0604020202020204" pitchFamily="34" charset="0"/>
              </a:rPr>
              <a:t> Bugs </a:t>
            </a:r>
            <a:r>
              <a:rPr lang="en-US" sz="2800" b="1" dirty="0" smtClean="0">
                <a:solidFill>
                  <a:schemeClr val="tx1"/>
                </a:solidFill>
                <a:cs typeface="Arial" panose="020B0604020202020204" pitchFamily="34" charset="0"/>
              </a:rPr>
              <a:t>and Pathogens,</a:t>
            </a:r>
          </a:p>
          <a:p>
            <a:pPr>
              <a:buClr>
                <a:srgbClr val="8B5E3B"/>
              </a:buClr>
              <a:buFont typeface="Arial" panose="020B0604020202020204" pitchFamily="34" charset="0"/>
              <a:buChar char="•"/>
            </a:pPr>
            <a:r>
              <a:rPr lang="en-US" sz="2800" b="1" dirty="0">
                <a:solidFill>
                  <a:schemeClr val="tx1"/>
                </a:solidFill>
                <a:cs typeface="Arial" panose="020B0604020202020204" pitchFamily="34" charset="0"/>
              </a:rPr>
              <a:t> Nutrients </a:t>
            </a:r>
            <a:r>
              <a:rPr lang="en-US" sz="2800" b="1" dirty="0" smtClean="0">
                <a:solidFill>
                  <a:schemeClr val="tx1"/>
                </a:solidFill>
                <a:cs typeface="Arial" panose="020B0604020202020204" pitchFamily="34" charset="0"/>
              </a:rPr>
              <a:t>and Fertilizers,</a:t>
            </a:r>
          </a:p>
          <a:p>
            <a:pPr>
              <a:buClr>
                <a:srgbClr val="8B5E3B"/>
              </a:buClr>
              <a:buFont typeface="Arial" panose="020B0604020202020204" pitchFamily="34" charset="0"/>
              <a:buChar char="•"/>
            </a:pPr>
            <a:r>
              <a:rPr lang="en-US" sz="2800" b="1" dirty="0">
                <a:solidFill>
                  <a:schemeClr val="tx1"/>
                </a:solidFill>
                <a:cs typeface="Arial" panose="020B0604020202020204" pitchFamily="34" charset="0"/>
              </a:rPr>
              <a:t> Organic </a:t>
            </a:r>
            <a:r>
              <a:rPr lang="en-US" sz="2800" b="1" dirty="0" smtClean="0">
                <a:solidFill>
                  <a:schemeClr val="tx1"/>
                </a:solidFill>
                <a:cs typeface="Arial" panose="020B0604020202020204" pitchFamily="34" charset="0"/>
              </a:rPr>
              <a:t>Matter,</a:t>
            </a:r>
          </a:p>
          <a:p>
            <a:pPr>
              <a:buClr>
                <a:srgbClr val="8B5E3B"/>
              </a:buClr>
              <a:buFont typeface="Arial" panose="020B0604020202020204" pitchFamily="34" charset="0"/>
              <a:buChar char="•"/>
            </a:pPr>
            <a:r>
              <a:rPr lang="en-US" sz="2800" b="1" dirty="0">
                <a:solidFill>
                  <a:schemeClr val="tx1"/>
                </a:solidFill>
                <a:cs typeface="Arial" panose="020B0604020202020204" pitchFamily="34" charset="0"/>
              </a:rPr>
              <a:t> Man-made </a:t>
            </a:r>
            <a:r>
              <a:rPr lang="en-US" sz="2800" b="1" dirty="0" smtClean="0">
                <a:solidFill>
                  <a:schemeClr val="tx1"/>
                </a:solidFill>
                <a:cs typeface="Arial" panose="020B0604020202020204" pitchFamily="34" charset="0"/>
              </a:rPr>
              <a:t>Pollutants</a:t>
            </a:r>
          </a:p>
          <a:p>
            <a:pPr marL="0" indent="0">
              <a:lnSpc>
                <a:spcPct val="150000"/>
              </a:lnSpc>
              <a:buNone/>
            </a:pPr>
            <a:r>
              <a:rPr lang="en-US" sz="2800" b="1" dirty="0" smtClean="0">
                <a:solidFill>
                  <a:schemeClr val="tx1"/>
                </a:solidFill>
                <a:cs typeface="Arial" panose="020B0604020202020204" pitchFamily="34" charset="0"/>
              </a:rPr>
              <a:t>This is done by “</a:t>
            </a:r>
            <a:r>
              <a:rPr lang="en-US" sz="2800" b="1" i="1" dirty="0" smtClean="0">
                <a:solidFill>
                  <a:schemeClr val="tx1"/>
                </a:solidFill>
                <a:cs typeface="Arial" panose="020B0604020202020204" pitchFamily="34" charset="0"/>
              </a:rPr>
              <a:t>Biogeochemical </a:t>
            </a:r>
            <a:r>
              <a:rPr lang="en-US" sz="2800" b="1" i="1" dirty="0">
                <a:solidFill>
                  <a:schemeClr val="tx1"/>
                </a:solidFill>
                <a:cs typeface="Arial" panose="020B0604020202020204" pitchFamily="34" charset="0"/>
              </a:rPr>
              <a:t>C</a:t>
            </a:r>
            <a:r>
              <a:rPr lang="en-US" sz="2800" b="1" i="1" dirty="0" smtClean="0">
                <a:solidFill>
                  <a:schemeClr val="tx1"/>
                </a:solidFill>
                <a:cs typeface="Arial" panose="020B0604020202020204" pitchFamily="34" charset="0"/>
              </a:rPr>
              <a:t>ycling</a:t>
            </a:r>
            <a:r>
              <a:rPr lang="en-US" sz="2800" b="1" dirty="0" smtClean="0">
                <a:solidFill>
                  <a:schemeClr val="tx1"/>
                </a:solidFill>
                <a:cs typeface="Arial" panose="020B0604020202020204" pitchFamily="34" charset="0"/>
              </a:rPr>
              <a:t>”.</a:t>
            </a:r>
            <a:endParaRPr lang="en-US" sz="2800" b="1" dirty="0">
              <a:solidFill>
                <a:schemeClr val="tx1"/>
              </a:solidFill>
              <a:cs typeface="Arial" panose="020B0604020202020204" pitchFamily="34" charset="0"/>
            </a:endParaRPr>
          </a:p>
        </p:txBody>
      </p:sp>
    </p:spTree>
    <p:extLst>
      <p:ext uri="{BB962C8B-B14F-4D97-AF65-F5344CB8AC3E}">
        <p14:creationId xmlns:p14="http://schemas.microsoft.com/office/powerpoint/2010/main" val="25393336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457200" y="411480"/>
            <a:ext cx="11274552" cy="118686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4000" b="1" dirty="0" smtClean="0">
                <a:solidFill>
                  <a:srgbClr val="8B5E3B"/>
                </a:solidFill>
                <a:cs typeface="Arial" panose="020B0604020202020204" pitchFamily="34" charset="0"/>
              </a:rPr>
              <a:t>Soil “</a:t>
            </a:r>
            <a:r>
              <a:rPr lang="en-US" sz="4000" b="1" i="1" dirty="0" smtClean="0">
                <a:solidFill>
                  <a:srgbClr val="8B5E3B"/>
                </a:solidFill>
                <a:cs typeface="Arial" panose="020B0604020202020204" pitchFamily="34" charset="0"/>
              </a:rPr>
              <a:t>Biogeochemical</a:t>
            </a:r>
            <a:r>
              <a:rPr lang="en-US" sz="4000" b="1" dirty="0" smtClean="0">
                <a:solidFill>
                  <a:srgbClr val="8B5E3B"/>
                </a:solidFill>
                <a:cs typeface="Arial" panose="020B0604020202020204" pitchFamily="34" charset="0"/>
              </a:rPr>
              <a:t>” Filtration of Water</a:t>
            </a:r>
            <a:r>
              <a:rPr lang="en-US" sz="4000" b="1" dirty="0">
                <a:solidFill>
                  <a:srgbClr val="8B5E3B"/>
                </a:solidFill>
                <a:cs typeface="Arial" panose="020B0604020202020204" pitchFamily="34" charset="0"/>
              </a:rPr>
              <a:t> </a:t>
            </a:r>
            <a:r>
              <a:rPr lang="en-US" sz="4000" b="1" dirty="0" smtClean="0">
                <a:solidFill>
                  <a:srgbClr val="8B5E3B"/>
                </a:solidFill>
                <a:cs typeface="Arial" panose="020B0604020202020204" pitchFamily="34" charset="0"/>
              </a:rPr>
              <a:t>Can Be</a:t>
            </a:r>
          </a:p>
          <a:p>
            <a:pPr marL="0" indent="0">
              <a:buNone/>
            </a:pPr>
            <a:r>
              <a:rPr lang="en-US" sz="4000" b="1" dirty="0">
                <a:solidFill>
                  <a:srgbClr val="8B5E3B"/>
                </a:solidFill>
                <a:cs typeface="Arial" panose="020B0604020202020204" pitchFamily="34" charset="0"/>
              </a:rPr>
              <a:t>  </a:t>
            </a:r>
            <a:r>
              <a:rPr lang="en-US" sz="4000" b="1" dirty="0" smtClean="0">
                <a:solidFill>
                  <a:srgbClr val="8B5E3B"/>
                </a:solidFill>
                <a:cs typeface="Arial" panose="020B0604020202020204" pitchFamily="34" charset="0"/>
              </a:rPr>
              <a:t>       Simple  to  Complex</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483" y="1802387"/>
            <a:ext cx="5554980" cy="3680460"/>
          </a:xfrm>
          <a:prstGeom prst="rect">
            <a:avLst/>
          </a:prstGeom>
        </p:spPr>
      </p:pic>
      <p:pic>
        <p:nvPicPr>
          <p:cNvPr id="8" name="Picture 7"/>
          <p:cNvPicPr>
            <a:picLocks noChangeAspect="1"/>
          </p:cNvPicPr>
          <p:nvPr/>
        </p:nvPicPr>
        <p:blipFill>
          <a:blip r:embed="rId3">
            <a:lum bright="6000" contrast="-2000"/>
            <a:extLst>
              <a:ext uri="{28A0092B-C50C-407E-A947-70E740481C1C}">
                <a14:useLocalDpi xmlns:a14="http://schemas.microsoft.com/office/drawing/2010/main" val="0"/>
              </a:ext>
            </a:extLst>
          </a:blip>
          <a:stretch>
            <a:fillRect/>
          </a:stretch>
        </p:blipFill>
        <p:spPr>
          <a:xfrm>
            <a:off x="7204364" y="946691"/>
            <a:ext cx="3291847" cy="3806197"/>
          </a:xfrm>
          <a:prstGeom prst="rect">
            <a:avLst/>
          </a:prstGeom>
        </p:spPr>
      </p:pic>
      <p:sp>
        <p:nvSpPr>
          <p:cNvPr id="2" name="Down Arrow 1"/>
          <p:cNvSpPr/>
          <p:nvPr/>
        </p:nvSpPr>
        <p:spPr>
          <a:xfrm>
            <a:off x="2427164" y="1648049"/>
            <a:ext cx="484632" cy="31544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wn Arrow 5"/>
          <p:cNvSpPr/>
          <p:nvPr/>
        </p:nvSpPr>
        <p:spPr>
          <a:xfrm rot="16200000">
            <a:off x="6236365" y="669481"/>
            <a:ext cx="484632" cy="155769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60744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815" y="1958016"/>
            <a:ext cx="11443379" cy="3441954"/>
          </a:xfrm>
          <a:prstGeom prst="rect">
            <a:avLst/>
          </a:prstGeom>
        </p:spPr>
      </p:pic>
      <p:sp>
        <p:nvSpPr>
          <p:cNvPr id="6" name="Subtitle 2"/>
          <p:cNvSpPr txBox="1">
            <a:spLocks/>
          </p:cNvSpPr>
          <p:nvPr/>
        </p:nvSpPr>
        <p:spPr>
          <a:xfrm>
            <a:off x="914400" y="411480"/>
            <a:ext cx="10360152" cy="1205799"/>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r>
              <a:rPr lang="en-US" sz="4000" b="1" dirty="0" smtClean="0">
                <a:solidFill>
                  <a:srgbClr val="8B5E3B"/>
                </a:solidFill>
                <a:cs typeface="Arial" panose="020B0604020202020204" pitchFamily="34" charset="0"/>
              </a:rPr>
              <a:t>Did You Know… ?</a:t>
            </a:r>
          </a:p>
          <a:p>
            <a:pPr algn="ctr"/>
            <a:r>
              <a:rPr lang="en-US" sz="2800" b="1" dirty="0" smtClean="0">
                <a:solidFill>
                  <a:schemeClr val="tx1"/>
                </a:solidFill>
                <a:cs typeface="Arial" panose="020B0604020202020204" pitchFamily="34" charset="0"/>
              </a:rPr>
              <a:t>Soil recycles wastewater for future re-use.</a:t>
            </a:r>
            <a:endParaRPr lang="en-US" sz="2800" b="1" dirty="0">
              <a:solidFill>
                <a:schemeClr val="tx1"/>
              </a:solidFill>
              <a:cs typeface="Arial" panose="020B0604020202020204" pitchFamily="34" charset="0"/>
            </a:endParaRPr>
          </a:p>
        </p:txBody>
      </p:sp>
    </p:spTree>
    <p:extLst>
      <p:ext uri="{BB962C8B-B14F-4D97-AF65-F5344CB8AC3E}">
        <p14:creationId xmlns:p14="http://schemas.microsoft.com/office/powerpoint/2010/main" val="562713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411480"/>
            <a:ext cx="10360152" cy="4524315"/>
          </a:xfrm>
          <a:prstGeom prst="rect">
            <a:avLst/>
          </a:prstGeom>
        </p:spPr>
        <p:txBody>
          <a:bodyPr wrap="square">
            <a:spAutoFit/>
          </a:bodyPr>
          <a:lstStyle/>
          <a:p>
            <a:pPr lvl="0" algn="ctr"/>
            <a:r>
              <a:rPr lang="en-US" sz="4000" b="1" dirty="0" smtClean="0">
                <a:solidFill>
                  <a:srgbClr val="8B5E3B"/>
                </a:solidFill>
                <a:cs typeface="Arial" panose="020B0604020202020204" pitchFamily="34" charset="0"/>
              </a:rPr>
              <a:t>Soil-based wastewater systems </a:t>
            </a:r>
            <a:br>
              <a:rPr lang="en-US" sz="4000" b="1" dirty="0" smtClean="0">
                <a:solidFill>
                  <a:srgbClr val="8B5E3B"/>
                </a:solidFill>
                <a:cs typeface="Arial" panose="020B0604020202020204" pitchFamily="34" charset="0"/>
              </a:rPr>
            </a:br>
            <a:r>
              <a:rPr lang="en-US" sz="4000" b="1" dirty="0" smtClean="0">
                <a:solidFill>
                  <a:srgbClr val="8B5E3B"/>
                </a:solidFill>
                <a:cs typeface="Arial" panose="020B0604020202020204" pitchFamily="34" charset="0"/>
              </a:rPr>
              <a:t>are effective in the treatment of:</a:t>
            </a:r>
          </a:p>
          <a:p>
            <a:pPr lvl="0"/>
            <a:endParaRPr lang="en-US" sz="4000" b="1" dirty="0" smtClean="0">
              <a:solidFill>
                <a:schemeClr val="tx1">
                  <a:lumMod val="75000"/>
                  <a:lumOff val="25000"/>
                </a:schemeClr>
              </a:solidFill>
              <a:cs typeface="Arial" panose="020B0604020202020204" pitchFamily="34" charset="0"/>
            </a:endParaRPr>
          </a:p>
          <a:p>
            <a:pPr marL="457200" lvl="0">
              <a:buClr>
                <a:srgbClr val="8B5E3B"/>
              </a:buClr>
              <a:buFont typeface="Arial" panose="020B0604020202020204" pitchFamily="34" charset="0"/>
              <a:buChar char="•"/>
            </a:pPr>
            <a:r>
              <a:rPr lang="en-US" sz="2800" b="1" dirty="0">
                <a:solidFill>
                  <a:schemeClr val="tx1">
                    <a:lumMod val="75000"/>
                    <a:lumOff val="25000"/>
                  </a:schemeClr>
                </a:solidFill>
                <a:cs typeface="Arial" panose="020B0604020202020204" pitchFamily="34" charset="0"/>
              </a:rPr>
              <a:t> </a:t>
            </a:r>
            <a:r>
              <a:rPr lang="en-US" sz="2800" b="1" dirty="0" smtClean="0">
                <a:cs typeface="Arial" panose="020B0604020202020204" pitchFamily="34" charset="0"/>
              </a:rPr>
              <a:t>Residential wastewater</a:t>
            </a:r>
          </a:p>
          <a:p>
            <a:pPr marL="457200" lvl="0">
              <a:buClr>
                <a:srgbClr val="8B5E3B"/>
              </a:buClr>
              <a:buFont typeface="Arial" panose="020B0604020202020204" pitchFamily="34" charset="0"/>
              <a:buChar char="•"/>
            </a:pPr>
            <a:r>
              <a:rPr lang="en-US" sz="2800" b="1" dirty="0">
                <a:cs typeface="Arial" panose="020B0604020202020204" pitchFamily="34" charset="0"/>
              </a:rPr>
              <a:t> </a:t>
            </a:r>
            <a:r>
              <a:rPr lang="en-US" sz="2800" b="1" dirty="0" smtClean="0">
                <a:cs typeface="Arial" panose="020B0604020202020204" pitchFamily="34" charset="0"/>
              </a:rPr>
              <a:t>Commercial wastewater</a:t>
            </a:r>
          </a:p>
          <a:p>
            <a:pPr marL="457200" lvl="0">
              <a:buClr>
                <a:srgbClr val="8B5E3B"/>
              </a:buClr>
              <a:buFont typeface="Arial" panose="020B0604020202020204" pitchFamily="34" charset="0"/>
              <a:buChar char="•"/>
            </a:pPr>
            <a:r>
              <a:rPr lang="en-US" sz="2800" b="1" dirty="0" smtClean="0">
                <a:cs typeface="Arial" panose="020B0604020202020204" pitchFamily="34" charset="0"/>
              </a:rPr>
              <a:t> </a:t>
            </a:r>
            <a:r>
              <a:rPr lang="en-US" sz="2800" b="1" dirty="0" err="1" smtClean="0">
                <a:cs typeface="Arial" panose="020B0604020202020204" pitchFamily="34" charset="0"/>
              </a:rPr>
              <a:t>Stormwater</a:t>
            </a:r>
            <a:r>
              <a:rPr lang="en-US" sz="2800" b="1" dirty="0" smtClean="0">
                <a:cs typeface="Arial" panose="020B0604020202020204" pitchFamily="34" charset="0"/>
              </a:rPr>
              <a:t> run-off</a:t>
            </a:r>
          </a:p>
          <a:p>
            <a:pPr marL="457200" lvl="0">
              <a:buClr>
                <a:srgbClr val="8B5E3B"/>
              </a:buClr>
              <a:buFont typeface="Arial" panose="020B0604020202020204" pitchFamily="34" charset="0"/>
              <a:buChar char="•"/>
            </a:pPr>
            <a:r>
              <a:rPr lang="en-US" sz="2800" b="1" dirty="0" smtClean="0">
                <a:cs typeface="Arial" panose="020B0604020202020204" pitchFamily="34" charset="0"/>
              </a:rPr>
              <a:t> Industrial processing waters</a:t>
            </a:r>
          </a:p>
          <a:p>
            <a:pPr marL="457200" lvl="0">
              <a:buClr>
                <a:srgbClr val="8B5E3B"/>
              </a:buClr>
              <a:buFont typeface="Arial" panose="020B0604020202020204" pitchFamily="34" charset="0"/>
              <a:buChar char="•"/>
            </a:pPr>
            <a:r>
              <a:rPr lang="en-US" sz="2800" b="1" dirty="0" smtClean="0">
                <a:cs typeface="Arial" panose="020B0604020202020204" pitchFamily="34" charset="0"/>
              </a:rPr>
              <a:t> Agricultural wastewater</a:t>
            </a:r>
          </a:p>
          <a:p>
            <a:pPr marL="457200" lvl="0">
              <a:buClr>
                <a:srgbClr val="8B5E3B"/>
              </a:buClr>
              <a:buFont typeface="Arial" panose="020B0604020202020204" pitchFamily="34" charset="0"/>
              <a:buChar char="•"/>
            </a:pPr>
            <a:r>
              <a:rPr lang="en-US" sz="2800" b="1" dirty="0" smtClean="0">
                <a:cs typeface="Arial" panose="020B0604020202020204" pitchFamily="34" charset="0"/>
              </a:rPr>
              <a:t> Solid wastes</a:t>
            </a:r>
            <a:endParaRPr lang="en-US" sz="2800" b="1" dirty="0">
              <a:cs typeface="Arial" panose="020B0604020202020204" pitchFamily="34" charset="0"/>
            </a:endParaRPr>
          </a:p>
        </p:txBody>
      </p:sp>
    </p:spTree>
    <p:extLst>
      <p:ext uri="{BB962C8B-B14F-4D97-AF65-F5344CB8AC3E}">
        <p14:creationId xmlns:p14="http://schemas.microsoft.com/office/powerpoint/2010/main" val="35109716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14758" y="411480"/>
            <a:ext cx="10360152" cy="1323439"/>
          </a:xfrm>
          <a:prstGeom prst="rect">
            <a:avLst/>
          </a:prstGeom>
          <a:noFill/>
        </p:spPr>
        <p:txBody>
          <a:bodyPr wrap="square" rtlCol="0">
            <a:spAutoFit/>
          </a:bodyPr>
          <a:lstStyle/>
          <a:p>
            <a:pPr algn="ctr"/>
            <a:r>
              <a:rPr lang="en-US" sz="4000" b="1" dirty="0" smtClean="0">
                <a:solidFill>
                  <a:srgbClr val="8B5E3B"/>
                </a:solidFill>
                <a:cs typeface="Arial" panose="020B0604020202020204" pitchFamily="34" charset="0"/>
              </a:rPr>
              <a:t>Examples of Soil-based </a:t>
            </a:r>
            <a:br>
              <a:rPr lang="en-US" sz="4000" b="1" dirty="0" smtClean="0">
                <a:solidFill>
                  <a:srgbClr val="8B5E3B"/>
                </a:solidFill>
                <a:cs typeface="Arial" panose="020B0604020202020204" pitchFamily="34" charset="0"/>
              </a:rPr>
            </a:br>
            <a:r>
              <a:rPr lang="en-US" sz="4000" b="1" u="sng" dirty="0" smtClean="0">
                <a:solidFill>
                  <a:srgbClr val="8B5E3B"/>
                </a:solidFill>
                <a:cs typeface="Arial" panose="020B0604020202020204" pitchFamily="34" charset="0"/>
              </a:rPr>
              <a:t>Wastewater</a:t>
            </a:r>
            <a:r>
              <a:rPr lang="en-US" sz="4000" b="1" dirty="0" smtClean="0">
                <a:solidFill>
                  <a:srgbClr val="8B5E3B"/>
                </a:solidFill>
                <a:cs typeface="Arial" panose="020B0604020202020204" pitchFamily="34" charset="0"/>
              </a:rPr>
              <a:t> Treatment Systems</a:t>
            </a:r>
            <a:endParaRPr lang="en-US" sz="4000" b="1" dirty="0">
              <a:solidFill>
                <a:srgbClr val="8B5E3B"/>
              </a:solidFill>
              <a:cs typeface="Arial" panose="020B0604020202020204" pitchFamily="34" charset="0"/>
            </a:endParaRPr>
          </a:p>
        </p:txBody>
      </p:sp>
      <p:sp>
        <p:nvSpPr>
          <p:cNvPr id="19" name="TextBox 18"/>
          <p:cNvSpPr txBox="1"/>
          <p:nvPr/>
        </p:nvSpPr>
        <p:spPr>
          <a:xfrm>
            <a:off x="1075401" y="3044952"/>
            <a:ext cx="2242706" cy="646331"/>
          </a:xfrm>
          <a:prstGeom prst="rect">
            <a:avLst/>
          </a:prstGeom>
          <a:noFill/>
        </p:spPr>
        <p:txBody>
          <a:bodyPr wrap="square" rtlCol="0">
            <a:spAutoFit/>
          </a:bodyPr>
          <a:lstStyle/>
          <a:p>
            <a:pPr algn="ctr"/>
            <a:r>
              <a:rPr lang="en-US" b="1" dirty="0" smtClean="0"/>
              <a:t>Simple Resident</a:t>
            </a:r>
            <a:br>
              <a:rPr lang="en-US" b="1" dirty="0" smtClean="0"/>
            </a:br>
            <a:r>
              <a:rPr lang="en-US" b="1" dirty="0" smtClean="0"/>
              <a:t>Septic Tank System</a:t>
            </a:r>
            <a:endParaRPr lang="en-US" b="1" dirty="0"/>
          </a:p>
        </p:txBody>
      </p:sp>
      <p:sp>
        <p:nvSpPr>
          <p:cNvPr id="20" name="Rectangle 19"/>
          <p:cNvSpPr/>
          <p:nvPr/>
        </p:nvSpPr>
        <p:spPr>
          <a:xfrm>
            <a:off x="625811" y="5279835"/>
            <a:ext cx="3141886" cy="369332"/>
          </a:xfrm>
          <a:prstGeom prst="rect">
            <a:avLst/>
          </a:prstGeom>
        </p:spPr>
        <p:txBody>
          <a:bodyPr wrap="square">
            <a:spAutoFit/>
          </a:bodyPr>
          <a:lstStyle/>
          <a:p>
            <a:pPr lvl="0"/>
            <a:r>
              <a:rPr lang="en-US" b="1" dirty="0" smtClean="0">
                <a:solidFill>
                  <a:srgbClr val="000000"/>
                </a:solidFill>
              </a:rPr>
              <a:t>Drip Irrigation Re-Use System</a:t>
            </a:r>
            <a:endParaRPr lang="en-US" b="1" dirty="0">
              <a:solidFill>
                <a:srgbClr val="000000"/>
              </a:solidFill>
            </a:endParaRPr>
          </a:p>
        </p:txBody>
      </p:sp>
      <p:sp>
        <p:nvSpPr>
          <p:cNvPr id="22" name="Rectangle 21"/>
          <p:cNvSpPr/>
          <p:nvPr/>
        </p:nvSpPr>
        <p:spPr>
          <a:xfrm>
            <a:off x="4561901" y="5010936"/>
            <a:ext cx="2641225" cy="537799"/>
          </a:xfrm>
          <a:prstGeom prst="rect">
            <a:avLst/>
          </a:prstGeom>
        </p:spPr>
        <p:txBody>
          <a:bodyPr wrap="square">
            <a:spAutoFit/>
          </a:bodyPr>
          <a:lstStyle/>
          <a:p>
            <a:pPr lvl="0" algn="ctr"/>
            <a:r>
              <a:rPr lang="en-US" b="1" dirty="0" smtClean="0">
                <a:solidFill>
                  <a:srgbClr val="000000"/>
                </a:solidFill>
              </a:rPr>
              <a:t>Agricultural / Commercial</a:t>
            </a:r>
          </a:p>
          <a:p>
            <a:pPr lvl="0" algn="ctr"/>
            <a:r>
              <a:rPr lang="en-US" b="1" dirty="0" smtClean="0">
                <a:solidFill>
                  <a:srgbClr val="000000"/>
                </a:solidFill>
              </a:rPr>
              <a:t>Re-Use Treatment System</a:t>
            </a:r>
            <a:endParaRPr lang="en-US" b="1" dirty="0">
              <a:solidFill>
                <a:srgbClr val="000000"/>
              </a:solidFill>
            </a:endParaRPr>
          </a:p>
        </p:txBody>
      </p:sp>
      <p:sp>
        <p:nvSpPr>
          <p:cNvPr id="25" name="Rectangle 24"/>
          <p:cNvSpPr/>
          <p:nvPr/>
        </p:nvSpPr>
        <p:spPr>
          <a:xfrm>
            <a:off x="7733895" y="5274808"/>
            <a:ext cx="4106020" cy="369332"/>
          </a:xfrm>
          <a:prstGeom prst="rect">
            <a:avLst/>
          </a:prstGeom>
        </p:spPr>
        <p:txBody>
          <a:bodyPr wrap="square">
            <a:spAutoFit/>
          </a:bodyPr>
          <a:lstStyle/>
          <a:p>
            <a:pPr lvl="0"/>
            <a:r>
              <a:rPr lang="en-US" b="1" dirty="0" smtClean="0">
                <a:solidFill>
                  <a:srgbClr val="000000"/>
                </a:solidFill>
              </a:rPr>
              <a:t>Industrial Spray Irrigation Re-Use System</a:t>
            </a:r>
            <a:endParaRPr lang="en-US" b="1" dirty="0">
              <a:solidFill>
                <a:srgbClr val="000000"/>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4919" y="1755238"/>
            <a:ext cx="2213187" cy="1350044"/>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401" y="3639879"/>
            <a:ext cx="2242705" cy="1681305"/>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2118" y="1761951"/>
            <a:ext cx="2292946" cy="1392752"/>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1450" y="3394028"/>
            <a:ext cx="2505595" cy="1927156"/>
          </a:xfrm>
          <a:prstGeom prst="rect">
            <a:avLst/>
          </a:prstGeom>
        </p:spPr>
      </p:pic>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06127" y="3639879"/>
            <a:ext cx="2749260" cy="1681305"/>
          </a:xfrm>
          <a:prstGeom prst="rect">
            <a:avLst/>
          </a:prstGeom>
        </p:spPr>
      </p:pic>
      <p:pic>
        <p:nvPicPr>
          <p:cNvPr id="27" name="Picture 2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58208" y="1761951"/>
            <a:ext cx="1938204" cy="1382560"/>
          </a:xfrm>
          <a:prstGeom prst="rect">
            <a:avLst/>
          </a:prstGeom>
        </p:spPr>
      </p:pic>
      <p:sp>
        <p:nvSpPr>
          <p:cNvPr id="28" name="Rectangle 27"/>
          <p:cNvSpPr/>
          <p:nvPr/>
        </p:nvSpPr>
        <p:spPr>
          <a:xfrm>
            <a:off x="8506127" y="3044952"/>
            <a:ext cx="2768784" cy="646331"/>
          </a:xfrm>
          <a:prstGeom prst="rect">
            <a:avLst/>
          </a:prstGeom>
        </p:spPr>
        <p:txBody>
          <a:bodyPr wrap="square">
            <a:spAutoFit/>
          </a:bodyPr>
          <a:lstStyle/>
          <a:p>
            <a:pPr lvl="0" algn="ctr"/>
            <a:r>
              <a:rPr lang="en-US" b="1" dirty="0" smtClean="0">
                <a:solidFill>
                  <a:srgbClr val="000000"/>
                </a:solidFill>
              </a:rPr>
              <a:t>Residential </a:t>
            </a:r>
            <a:br>
              <a:rPr lang="en-US" b="1" dirty="0" smtClean="0">
                <a:solidFill>
                  <a:srgbClr val="000000"/>
                </a:solidFill>
              </a:rPr>
            </a:br>
            <a:r>
              <a:rPr lang="en-US" b="1" dirty="0" smtClean="0">
                <a:solidFill>
                  <a:srgbClr val="000000"/>
                </a:solidFill>
              </a:rPr>
              <a:t>Pretreatment System</a:t>
            </a:r>
            <a:endParaRPr lang="en-US" b="1" dirty="0">
              <a:solidFill>
                <a:srgbClr val="000000"/>
              </a:solidFill>
            </a:endParaRPr>
          </a:p>
        </p:txBody>
      </p:sp>
      <p:sp>
        <p:nvSpPr>
          <p:cNvPr id="23" name="Rectangle 22"/>
          <p:cNvSpPr/>
          <p:nvPr/>
        </p:nvSpPr>
        <p:spPr>
          <a:xfrm>
            <a:off x="4641449" y="3044952"/>
            <a:ext cx="2505595" cy="646331"/>
          </a:xfrm>
          <a:prstGeom prst="rect">
            <a:avLst/>
          </a:prstGeom>
        </p:spPr>
        <p:txBody>
          <a:bodyPr wrap="square">
            <a:spAutoFit/>
          </a:bodyPr>
          <a:lstStyle/>
          <a:p>
            <a:pPr lvl="0" algn="ctr"/>
            <a:r>
              <a:rPr lang="en-US" b="1" dirty="0" smtClean="0">
                <a:solidFill>
                  <a:srgbClr val="000000"/>
                </a:solidFill>
              </a:rPr>
              <a:t>Pretreated Wastewater </a:t>
            </a:r>
            <a:r>
              <a:rPr lang="en-US" b="1" dirty="0">
                <a:solidFill>
                  <a:srgbClr val="000000"/>
                </a:solidFill>
              </a:rPr>
              <a:t/>
            </a:r>
            <a:br>
              <a:rPr lang="en-US" b="1" dirty="0">
                <a:solidFill>
                  <a:srgbClr val="000000"/>
                </a:solidFill>
              </a:rPr>
            </a:br>
            <a:r>
              <a:rPr lang="en-US" b="1" dirty="0" smtClean="0">
                <a:solidFill>
                  <a:srgbClr val="000000"/>
                </a:solidFill>
              </a:rPr>
              <a:t>Re-Use System</a:t>
            </a:r>
            <a:endParaRPr lang="en-US" b="1" dirty="0">
              <a:solidFill>
                <a:srgbClr val="000000"/>
              </a:solidFill>
            </a:endParaRPr>
          </a:p>
        </p:txBody>
      </p:sp>
    </p:spTree>
    <p:extLst>
      <p:ext uri="{BB962C8B-B14F-4D97-AF65-F5344CB8AC3E}">
        <p14:creationId xmlns:p14="http://schemas.microsoft.com/office/powerpoint/2010/main" val="35060113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10119" y="411480"/>
            <a:ext cx="11887200" cy="1323439"/>
          </a:xfrm>
          <a:prstGeom prst="rect">
            <a:avLst/>
          </a:prstGeom>
          <a:noFill/>
        </p:spPr>
        <p:txBody>
          <a:bodyPr wrap="square" rtlCol="0">
            <a:spAutoFit/>
          </a:bodyPr>
          <a:lstStyle/>
          <a:p>
            <a:pPr algn="ctr"/>
            <a:r>
              <a:rPr lang="en-US" sz="4000" b="1" dirty="0" smtClean="0">
                <a:solidFill>
                  <a:srgbClr val="8B5E3B"/>
                </a:solidFill>
                <a:cs typeface="Arial" panose="020B0604020202020204" pitchFamily="34" charset="0"/>
              </a:rPr>
              <a:t>Examples of Soil-based </a:t>
            </a:r>
            <a:br>
              <a:rPr lang="en-US" sz="4000" b="1" dirty="0" smtClean="0">
                <a:solidFill>
                  <a:srgbClr val="8B5E3B"/>
                </a:solidFill>
                <a:cs typeface="Arial" panose="020B0604020202020204" pitchFamily="34" charset="0"/>
              </a:rPr>
            </a:br>
            <a:r>
              <a:rPr lang="en-US" sz="4000" b="1" u="sng" dirty="0" err="1" smtClean="0">
                <a:solidFill>
                  <a:srgbClr val="8B5E3B"/>
                </a:solidFill>
                <a:cs typeface="Arial" panose="020B0604020202020204" pitchFamily="34" charset="0"/>
              </a:rPr>
              <a:t>Stormwater</a:t>
            </a:r>
            <a:r>
              <a:rPr lang="en-US" sz="4000" b="1" dirty="0" smtClean="0">
                <a:solidFill>
                  <a:srgbClr val="8B5E3B"/>
                </a:solidFill>
                <a:cs typeface="Arial" panose="020B0604020202020204" pitchFamily="34" charset="0"/>
              </a:rPr>
              <a:t> Treatment Systems</a:t>
            </a:r>
            <a:endParaRPr lang="en-US" sz="4000" b="1" dirty="0">
              <a:solidFill>
                <a:srgbClr val="8B5E3B"/>
              </a:solidFill>
              <a:cs typeface="Arial" panose="020B0604020202020204" pitchFamily="34" charset="0"/>
            </a:endParaRP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96609" y="3673366"/>
            <a:ext cx="2572280" cy="13716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3331" y="3673366"/>
            <a:ext cx="2203506" cy="1371600"/>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399" y="1755648"/>
            <a:ext cx="3341370" cy="1386840"/>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02140" y="1771674"/>
            <a:ext cx="2031068" cy="1370814"/>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42072" y="3673366"/>
            <a:ext cx="2151205" cy="1371600"/>
          </a:xfrm>
          <a:prstGeom prst="rect">
            <a:avLst/>
          </a:prstGeom>
        </p:spPr>
      </p:pic>
      <p:sp>
        <p:nvSpPr>
          <p:cNvPr id="18" name="Rectangle 17"/>
          <p:cNvSpPr/>
          <p:nvPr/>
        </p:nvSpPr>
        <p:spPr>
          <a:xfrm>
            <a:off x="966874" y="3022254"/>
            <a:ext cx="3236421" cy="646331"/>
          </a:xfrm>
          <a:prstGeom prst="rect">
            <a:avLst/>
          </a:prstGeom>
        </p:spPr>
        <p:txBody>
          <a:bodyPr wrap="square">
            <a:spAutoFit/>
          </a:bodyPr>
          <a:lstStyle/>
          <a:p>
            <a:pPr lvl="0" algn="ctr"/>
            <a:r>
              <a:rPr lang="en-US" b="1" dirty="0" smtClean="0">
                <a:solidFill>
                  <a:srgbClr val="000000"/>
                </a:solidFill>
              </a:rPr>
              <a:t>Urban </a:t>
            </a:r>
            <a:r>
              <a:rPr lang="en-US" b="1" dirty="0" err="1" smtClean="0">
                <a:solidFill>
                  <a:srgbClr val="000000"/>
                </a:solidFill>
              </a:rPr>
              <a:t>Stormwater</a:t>
            </a:r>
            <a:r>
              <a:rPr lang="en-US" b="1" dirty="0" smtClean="0">
                <a:solidFill>
                  <a:srgbClr val="000000"/>
                </a:solidFill>
              </a:rPr>
              <a:t> </a:t>
            </a:r>
            <a:br>
              <a:rPr lang="en-US" b="1" dirty="0" smtClean="0">
                <a:solidFill>
                  <a:srgbClr val="000000"/>
                </a:solidFill>
              </a:rPr>
            </a:br>
            <a:r>
              <a:rPr lang="en-US" b="1" dirty="0" smtClean="0">
                <a:solidFill>
                  <a:srgbClr val="000000"/>
                </a:solidFill>
              </a:rPr>
              <a:t>Treatment System</a:t>
            </a:r>
            <a:endParaRPr lang="en-US" b="1" dirty="0">
              <a:solidFill>
                <a:srgbClr val="000000"/>
              </a:solidFill>
            </a:endParaRPr>
          </a:p>
        </p:txBody>
      </p:sp>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99579" y="1727828"/>
            <a:ext cx="2366340" cy="1414660"/>
          </a:xfrm>
          <a:prstGeom prst="rect">
            <a:avLst/>
          </a:prstGeom>
        </p:spPr>
      </p:pic>
      <p:sp>
        <p:nvSpPr>
          <p:cNvPr id="25" name="Rectangle 24"/>
          <p:cNvSpPr/>
          <p:nvPr/>
        </p:nvSpPr>
        <p:spPr>
          <a:xfrm>
            <a:off x="1341500" y="5005453"/>
            <a:ext cx="2487169" cy="646331"/>
          </a:xfrm>
          <a:prstGeom prst="rect">
            <a:avLst/>
          </a:prstGeom>
        </p:spPr>
        <p:txBody>
          <a:bodyPr wrap="square">
            <a:spAutoFit/>
          </a:bodyPr>
          <a:lstStyle/>
          <a:p>
            <a:pPr lvl="0" algn="ctr"/>
            <a:r>
              <a:rPr lang="en-US" b="1" dirty="0" smtClean="0">
                <a:solidFill>
                  <a:srgbClr val="000000"/>
                </a:solidFill>
              </a:rPr>
              <a:t>Infiltration </a:t>
            </a:r>
            <a:r>
              <a:rPr lang="en-US" b="1" dirty="0" err="1" smtClean="0">
                <a:solidFill>
                  <a:srgbClr val="000000"/>
                </a:solidFill>
              </a:rPr>
              <a:t>Stormwater</a:t>
            </a:r>
            <a:endParaRPr lang="en-US" b="1" dirty="0">
              <a:solidFill>
                <a:srgbClr val="000000"/>
              </a:solidFill>
            </a:endParaRPr>
          </a:p>
          <a:p>
            <a:pPr lvl="0" algn="ctr"/>
            <a:r>
              <a:rPr lang="en-US" b="1" dirty="0" smtClean="0">
                <a:solidFill>
                  <a:srgbClr val="000000"/>
                </a:solidFill>
              </a:rPr>
              <a:t>Treatment System</a:t>
            </a:r>
            <a:endParaRPr lang="en-US" b="1" dirty="0">
              <a:solidFill>
                <a:srgbClr val="000000"/>
              </a:solidFill>
            </a:endParaRPr>
          </a:p>
        </p:txBody>
      </p:sp>
      <p:sp>
        <p:nvSpPr>
          <p:cNvPr id="26" name="Rectangle 25"/>
          <p:cNvSpPr/>
          <p:nvPr/>
        </p:nvSpPr>
        <p:spPr>
          <a:xfrm>
            <a:off x="4989101" y="3022254"/>
            <a:ext cx="2257146" cy="646331"/>
          </a:xfrm>
          <a:prstGeom prst="rect">
            <a:avLst/>
          </a:prstGeom>
        </p:spPr>
        <p:txBody>
          <a:bodyPr wrap="square">
            <a:spAutoFit/>
          </a:bodyPr>
          <a:lstStyle/>
          <a:p>
            <a:pPr lvl="0" algn="ctr"/>
            <a:r>
              <a:rPr lang="en-US" b="1" dirty="0" smtClean="0">
                <a:solidFill>
                  <a:srgbClr val="000000"/>
                </a:solidFill>
              </a:rPr>
              <a:t>Permeable Pavement System Diagram</a:t>
            </a:r>
            <a:endParaRPr lang="en-US" b="1" dirty="0">
              <a:solidFill>
                <a:srgbClr val="000000"/>
              </a:solidFill>
            </a:endParaRPr>
          </a:p>
        </p:txBody>
      </p:sp>
      <p:sp>
        <p:nvSpPr>
          <p:cNvPr id="27" name="Rectangle 26"/>
          <p:cNvSpPr/>
          <p:nvPr/>
        </p:nvSpPr>
        <p:spPr>
          <a:xfrm>
            <a:off x="4480898" y="5005453"/>
            <a:ext cx="3273553" cy="646331"/>
          </a:xfrm>
          <a:prstGeom prst="rect">
            <a:avLst/>
          </a:prstGeom>
        </p:spPr>
        <p:txBody>
          <a:bodyPr wrap="square">
            <a:spAutoFit/>
          </a:bodyPr>
          <a:lstStyle/>
          <a:p>
            <a:pPr lvl="0" algn="ctr"/>
            <a:r>
              <a:rPr lang="en-US" b="1" dirty="0" smtClean="0">
                <a:solidFill>
                  <a:srgbClr val="000000"/>
                </a:solidFill>
              </a:rPr>
              <a:t>Permeable Pavement </a:t>
            </a:r>
            <a:r>
              <a:rPr lang="en-US" b="1" dirty="0" err="1" smtClean="0">
                <a:solidFill>
                  <a:srgbClr val="000000"/>
                </a:solidFill>
              </a:rPr>
              <a:t>Stormwater</a:t>
            </a:r>
            <a:r>
              <a:rPr lang="en-US" b="1" dirty="0" smtClean="0">
                <a:solidFill>
                  <a:srgbClr val="000000"/>
                </a:solidFill>
              </a:rPr>
              <a:t> Infiltration System</a:t>
            </a:r>
            <a:endParaRPr lang="en-US" b="1" dirty="0">
              <a:solidFill>
                <a:srgbClr val="000000"/>
              </a:solidFill>
            </a:endParaRPr>
          </a:p>
        </p:txBody>
      </p:sp>
      <p:sp>
        <p:nvSpPr>
          <p:cNvPr id="28" name="Rectangle 27"/>
          <p:cNvSpPr/>
          <p:nvPr/>
        </p:nvSpPr>
        <p:spPr>
          <a:xfrm>
            <a:off x="7963319" y="3022254"/>
            <a:ext cx="3038860" cy="646331"/>
          </a:xfrm>
          <a:prstGeom prst="rect">
            <a:avLst/>
          </a:prstGeom>
        </p:spPr>
        <p:txBody>
          <a:bodyPr wrap="square">
            <a:spAutoFit/>
          </a:bodyPr>
          <a:lstStyle/>
          <a:p>
            <a:pPr lvl="0" algn="ctr"/>
            <a:r>
              <a:rPr lang="en-US" b="1" dirty="0" smtClean="0">
                <a:solidFill>
                  <a:srgbClr val="000000"/>
                </a:solidFill>
              </a:rPr>
              <a:t>Zero-Discharge </a:t>
            </a:r>
            <a:r>
              <a:rPr lang="en-US" b="1" dirty="0" err="1" smtClean="0">
                <a:solidFill>
                  <a:srgbClr val="000000"/>
                </a:solidFill>
              </a:rPr>
              <a:t>Stormwater</a:t>
            </a:r>
            <a:r>
              <a:rPr lang="en-US" b="1" dirty="0" smtClean="0">
                <a:solidFill>
                  <a:srgbClr val="000000"/>
                </a:solidFill>
              </a:rPr>
              <a:t> Treatment Plan</a:t>
            </a:r>
            <a:endParaRPr lang="en-US" b="1" dirty="0">
              <a:solidFill>
                <a:srgbClr val="000000"/>
              </a:solidFill>
            </a:endParaRPr>
          </a:p>
        </p:txBody>
      </p:sp>
      <p:sp>
        <p:nvSpPr>
          <p:cNvPr id="29" name="Rectangle 28"/>
          <p:cNvSpPr/>
          <p:nvPr/>
        </p:nvSpPr>
        <p:spPr>
          <a:xfrm>
            <a:off x="8029413" y="5005453"/>
            <a:ext cx="2906672" cy="646331"/>
          </a:xfrm>
          <a:prstGeom prst="rect">
            <a:avLst/>
          </a:prstGeom>
        </p:spPr>
        <p:txBody>
          <a:bodyPr wrap="square">
            <a:spAutoFit/>
          </a:bodyPr>
          <a:lstStyle/>
          <a:p>
            <a:pPr lvl="0" algn="ctr"/>
            <a:r>
              <a:rPr lang="en-US" b="1" dirty="0" smtClean="0">
                <a:solidFill>
                  <a:srgbClr val="000000"/>
                </a:solidFill>
              </a:rPr>
              <a:t>Green-Roof Bio-swale </a:t>
            </a:r>
            <a:r>
              <a:rPr lang="en-US" b="1" dirty="0" err="1" smtClean="0">
                <a:solidFill>
                  <a:srgbClr val="000000"/>
                </a:solidFill>
              </a:rPr>
              <a:t>Stormwater</a:t>
            </a:r>
            <a:r>
              <a:rPr lang="en-US" b="1" dirty="0" smtClean="0">
                <a:solidFill>
                  <a:srgbClr val="000000"/>
                </a:solidFill>
              </a:rPr>
              <a:t> Treatment</a:t>
            </a:r>
            <a:endParaRPr lang="en-US" b="1" dirty="0">
              <a:solidFill>
                <a:srgbClr val="000000"/>
              </a:solidFill>
            </a:endParaRPr>
          </a:p>
        </p:txBody>
      </p:sp>
    </p:spTree>
    <p:extLst>
      <p:ext uri="{BB962C8B-B14F-4D97-AF65-F5344CB8AC3E}">
        <p14:creationId xmlns:p14="http://schemas.microsoft.com/office/powerpoint/2010/main" val="29931868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05840" y="411480"/>
            <a:ext cx="10360152" cy="4570482"/>
          </a:xfrm>
          <a:prstGeom prst="rect">
            <a:avLst/>
          </a:prstGeom>
        </p:spPr>
        <p:txBody>
          <a:bodyPr wrap="square">
            <a:spAutoFit/>
          </a:bodyPr>
          <a:lstStyle/>
          <a:p>
            <a:pPr lvl="0" algn="ctr"/>
            <a:r>
              <a:rPr lang="en-US" sz="3600" b="1" dirty="0" smtClean="0">
                <a:solidFill>
                  <a:srgbClr val="8B5E3B"/>
                </a:solidFill>
                <a:cs typeface="Arial" panose="020B0604020202020204" pitchFamily="34" charset="0"/>
              </a:rPr>
              <a:t>Soil reclaims wastewater </a:t>
            </a:r>
            <a:r>
              <a:rPr lang="en-US" sz="3600" b="1" dirty="0">
                <a:solidFill>
                  <a:srgbClr val="8B5E3B"/>
                </a:solidFill>
                <a:cs typeface="Arial" panose="020B0604020202020204" pitchFamily="34" charset="0"/>
              </a:rPr>
              <a:t>naturally </a:t>
            </a:r>
            <a:r>
              <a:rPr lang="en-US" sz="3600" b="1" dirty="0" smtClean="0">
                <a:solidFill>
                  <a:srgbClr val="8B5E3B"/>
                </a:solidFill>
                <a:cs typeface="Arial" panose="020B0604020202020204" pitchFamily="34" charset="0"/>
              </a:rPr>
              <a:t/>
            </a:r>
            <a:br>
              <a:rPr lang="en-US" sz="3600" b="1" dirty="0" smtClean="0">
                <a:solidFill>
                  <a:srgbClr val="8B5E3B"/>
                </a:solidFill>
                <a:cs typeface="Arial" panose="020B0604020202020204" pitchFamily="34" charset="0"/>
              </a:rPr>
            </a:br>
            <a:r>
              <a:rPr lang="en-US" sz="3600" b="1" dirty="0" smtClean="0">
                <a:solidFill>
                  <a:srgbClr val="8B5E3B"/>
                </a:solidFill>
                <a:cs typeface="Arial" panose="020B0604020202020204" pitchFamily="34" charset="0"/>
              </a:rPr>
              <a:t>by the removal and treatment of:</a:t>
            </a:r>
          </a:p>
          <a:p>
            <a:pPr lvl="0"/>
            <a:endParaRPr lang="en-US" sz="3600" b="1" dirty="0" smtClean="0">
              <a:solidFill>
                <a:schemeClr val="tx1">
                  <a:lumMod val="85000"/>
                  <a:lumOff val="15000"/>
                </a:schemeClr>
              </a:solidFill>
              <a:cs typeface="Arial" panose="020B0604020202020204" pitchFamily="34" charset="0"/>
            </a:endParaRPr>
          </a:p>
          <a:p>
            <a:pPr marL="571500" lvl="0" indent="-571500">
              <a:buClr>
                <a:srgbClr val="8B5E3B"/>
              </a:buClr>
              <a:buFont typeface="Arial" panose="020B0604020202020204" pitchFamily="34" charset="0"/>
              <a:buChar char="•"/>
            </a:pPr>
            <a:r>
              <a:rPr lang="en-US" sz="2800" b="1" dirty="0" smtClean="0">
                <a:solidFill>
                  <a:schemeClr val="tx1">
                    <a:lumMod val="85000"/>
                    <a:lumOff val="15000"/>
                  </a:schemeClr>
                </a:solidFill>
                <a:cs typeface="Arial" panose="020B0604020202020204" pitchFamily="34" charset="0"/>
              </a:rPr>
              <a:t>Suspended solids</a:t>
            </a:r>
          </a:p>
          <a:p>
            <a:pPr marL="571500" lvl="0" indent="-571500">
              <a:buClr>
                <a:srgbClr val="8B5E3B"/>
              </a:buClr>
              <a:buFont typeface="Arial" panose="020B0604020202020204" pitchFamily="34" charset="0"/>
              <a:buChar char="•"/>
            </a:pPr>
            <a:r>
              <a:rPr lang="en-US" sz="2800" b="1" dirty="0" smtClean="0">
                <a:solidFill>
                  <a:schemeClr val="tx1">
                    <a:lumMod val="85000"/>
                    <a:lumOff val="15000"/>
                  </a:schemeClr>
                </a:solidFill>
                <a:cs typeface="Arial" panose="020B0604020202020204" pitchFamily="34" charset="0"/>
              </a:rPr>
              <a:t>Bugs, Bacteria, Viruses, Pathogens</a:t>
            </a:r>
          </a:p>
          <a:p>
            <a:pPr marL="571500" lvl="0" indent="-571500">
              <a:buClr>
                <a:srgbClr val="8B5E3B"/>
              </a:buClr>
              <a:buFont typeface="Arial" panose="020B0604020202020204" pitchFamily="34" charset="0"/>
              <a:buChar char="•"/>
            </a:pPr>
            <a:r>
              <a:rPr lang="en-US" sz="2800" b="1" dirty="0" smtClean="0">
                <a:solidFill>
                  <a:schemeClr val="tx1">
                    <a:lumMod val="85000"/>
                    <a:lumOff val="15000"/>
                  </a:schemeClr>
                </a:solidFill>
                <a:cs typeface="Arial" panose="020B0604020202020204" pitchFamily="34" charset="0"/>
              </a:rPr>
              <a:t>Nutrient Loads</a:t>
            </a:r>
          </a:p>
          <a:p>
            <a:pPr marL="571500" lvl="0" indent="-571500">
              <a:buClr>
                <a:srgbClr val="8B5E3B"/>
              </a:buClr>
              <a:buFont typeface="Arial" panose="020B0604020202020204" pitchFamily="34" charset="0"/>
              <a:buChar char="•"/>
            </a:pPr>
            <a:r>
              <a:rPr lang="en-US" sz="2800" b="1" dirty="0" smtClean="0">
                <a:solidFill>
                  <a:schemeClr val="tx1">
                    <a:lumMod val="85000"/>
                    <a:lumOff val="15000"/>
                  </a:schemeClr>
                </a:solidFill>
                <a:cs typeface="Arial" panose="020B0604020202020204" pitchFamily="34" charset="0"/>
              </a:rPr>
              <a:t>Organic Matter</a:t>
            </a:r>
          </a:p>
          <a:p>
            <a:pPr marL="571500" lvl="0" indent="-571500">
              <a:buClr>
                <a:srgbClr val="8B5E3B"/>
              </a:buClr>
              <a:buFont typeface="Arial" panose="020B0604020202020204" pitchFamily="34" charset="0"/>
              <a:buChar char="•"/>
            </a:pPr>
            <a:r>
              <a:rPr lang="en-US" sz="2800" b="1" dirty="0" smtClean="0">
                <a:solidFill>
                  <a:schemeClr val="tx1">
                    <a:lumMod val="85000"/>
                    <a:lumOff val="15000"/>
                  </a:schemeClr>
                </a:solidFill>
                <a:cs typeface="Arial" panose="020B0604020202020204" pitchFamily="34" charset="0"/>
              </a:rPr>
              <a:t>Man-made Pollutants</a:t>
            </a:r>
            <a:endParaRPr lang="en-US" sz="2800" b="1" dirty="0">
              <a:solidFill>
                <a:schemeClr val="tx1">
                  <a:lumMod val="85000"/>
                  <a:lumOff val="15000"/>
                </a:schemeClr>
              </a:solidFill>
              <a:cs typeface="Arial" panose="020B0604020202020204" pitchFamily="34" charset="0"/>
            </a:endParaRPr>
          </a:p>
          <a:p>
            <a:pPr lvl="0">
              <a:spcBef>
                <a:spcPts val="1800"/>
              </a:spcBef>
            </a:pPr>
            <a:r>
              <a:rPr lang="en-US" sz="2800" b="1" dirty="0" smtClean="0">
                <a:solidFill>
                  <a:schemeClr val="tx1">
                    <a:lumMod val="85000"/>
                    <a:lumOff val="15000"/>
                  </a:schemeClr>
                </a:solidFill>
                <a:cs typeface="Arial" panose="020B0604020202020204" pitchFamily="34" charset="0"/>
              </a:rPr>
              <a:t>More </a:t>
            </a:r>
            <a:r>
              <a:rPr lang="en-US" sz="2800" b="1" dirty="0">
                <a:cs typeface="Arial" panose="020B0604020202020204" pitchFamily="34" charset="0"/>
              </a:rPr>
              <a:t>“</a:t>
            </a:r>
            <a:r>
              <a:rPr lang="en-US" sz="2800" b="1" i="1" dirty="0" smtClean="0">
                <a:solidFill>
                  <a:srgbClr val="8B5E3B"/>
                </a:solidFill>
                <a:cs typeface="Arial" panose="020B0604020202020204" pitchFamily="34" charset="0"/>
              </a:rPr>
              <a:t>Biogeochemical Cycling</a:t>
            </a:r>
            <a:r>
              <a:rPr lang="en-US" sz="2800" b="1" dirty="0">
                <a:cs typeface="Arial" panose="020B0604020202020204" pitchFamily="34" charset="0"/>
              </a:rPr>
              <a:t>”.</a:t>
            </a:r>
          </a:p>
        </p:txBody>
      </p:sp>
    </p:spTree>
    <p:extLst>
      <p:ext uri="{BB962C8B-B14F-4D97-AF65-F5344CB8AC3E}">
        <p14:creationId xmlns:p14="http://schemas.microsoft.com/office/powerpoint/2010/main" val="22861436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8277" y="1371600"/>
            <a:ext cx="7772399" cy="4187798"/>
          </a:xfrm>
          <a:prstGeom prst="rect">
            <a:avLst/>
          </a:prstGeom>
        </p:spPr>
      </p:pic>
      <p:sp>
        <p:nvSpPr>
          <p:cNvPr id="2" name="Rectangle 1"/>
          <p:cNvSpPr/>
          <p:nvPr/>
        </p:nvSpPr>
        <p:spPr>
          <a:xfrm>
            <a:off x="914400" y="411480"/>
            <a:ext cx="10360152" cy="646331"/>
          </a:xfrm>
          <a:prstGeom prst="rect">
            <a:avLst/>
          </a:prstGeom>
        </p:spPr>
        <p:txBody>
          <a:bodyPr wrap="square">
            <a:spAutoFit/>
          </a:bodyPr>
          <a:lstStyle/>
          <a:p>
            <a:pPr lvl="0" algn="ctr"/>
            <a:r>
              <a:rPr lang="en-US" sz="3600" b="1" dirty="0" smtClean="0">
                <a:solidFill>
                  <a:srgbClr val="8B5E3B"/>
                </a:solidFill>
                <a:latin typeface="Arial" panose="020B0604020202020204" pitchFamily="34" charset="0"/>
                <a:cs typeface="Arial" panose="020B0604020202020204" pitchFamily="34" charset="0"/>
              </a:rPr>
              <a:t>Soil-Wastewater Treatment Process</a:t>
            </a:r>
            <a:endParaRPr lang="en-US" sz="3600" b="1" dirty="0">
              <a:solidFill>
                <a:srgbClr val="8B5E3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42159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399" y="411480"/>
            <a:ext cx="10360152" cy="1323439"/>
          </a:xfrm>
          <a:prstGeom prst="rect">
            <a:avLst/>
          </a:prstGeom>
        </p:spPr>
        <p:txBody>
          <a:bodyPr wrap="square">
            <a:spAutoFit/>
          </a:bodyPr>
          <a:lstStyle/>
          <a:p>
            <a:pPr lvl="0" algn="ctr"/>
            <a:r>
              <a:rPr lang="en-US" sz="4000" b="1" dirty="0" smtClean="0">
                <a:solidFill>
                  <a:srgbClr val="8B5E3B"/>
                </a:solidFill>
                <a:cs typeface="Arial" panose="020B0604020202020204" pitchFamily="34" charset="0"/>
              </a:rPr>
              <a:t>Soil is Utilized for Solid </a:t>
            </a:r>
            <a:br>
              <a:rPr lang="en-US" sz="4000" b="1" dirty="0" smtClean="0">
                <a:solidFill>
                  <a:srgbClr val="8B5E3B"/>
                </a:solidFill>
                <a:cs typeface="Arial" panose="020B0604020202020204" pitchFamily="34" charset="0"/>
              </a:rPr>
            </a:br>
            <a:r>
              <a:rPr lang="en-US" sz="4000" b="1" dirty="0" smtClean="0">
                <a:solidFill>
                  <a:srgbClr val="8B5E3B"/>
                </a:solidFill>
                <a:cs typeface="Arial" panose="020B0604020202020204" pitchFamily="34" charset="0"/>
              </a:rPr>
              <a:t>Waste Containment and Treatment</a:t>
            </a:r>
            <a:endParaRPr lang="en-US" sz="4000" b="1" dirty="0">
              <a:solidFill>
                <a:srgbClr val="8B5E3B"/>
              </a:solidFill>
              <a:cs typeface="Arial" panose="020B060402020202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2119737"/>
            <a:ext cx="2496312" cy="1755648"/>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2118"/>
          <a:stretch/>
        </p:blipFill>
        <p:spPr>
          <a:xfrm>
            <a:off x="3844849" y="2119737"/>
            <a:ext cx="3704852" cy="246803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83839" y="2119737"/>
            <a:ext cx="3290712" cy="2468034"/>
          </a:xfrm>
          <a:prstGeom prst="rect">
            <a:avLst/>
          </a:prstGeom>
        </p:spPr>
      </p:pic>
      <p:sp>
        <p:nvSpPr>
          <p:cNvPr id="7" name="TextBox 6"/>
          <p:cNvSpPr txBox="1"/>
          <p:nvPr/>
        </p:nvSpPr>
        <p:spPr>
          <a:xfrm>
            <a:off x="7983839" y="4624927"/>
            <a:ext cx="3290712" cy="369332"/>
          </a:xfrm>
          <a:prstGeom prst="rect">
            <a:avLst/>
          </a:prstGeom>
          <a:noFill/>
        </p:spPr>
        <p:txBody>
          <a:bodyPr wrap="square" rtlCol="0">
            <a:spAutoFit/>
          </a:bodyPr>
          <a:lstStyle/>
          <a:p>
            <a:pPr algn="ctr"/>
            <a:r>
              <a:rPr lang="en-US" b="1" dirty="0" smtClean="0"/>
              <a:t>Final Landscaped Landfill Area</a:t>
            </a:r>
            <a:endParaRPr lang="en-US" b="1" dirty="0"/>
          </a:p>
        </p:txBody>
      </p:sp>
    </p:spTree>
    <p:extLst>
      <p:ext uri="{BB962C8B-B14F-4D97-AF65-F5344CB8AC3E}">
        <p14:creationId xmlns:p14="http://schemas.microsoft.com/office/powerpoint/2010/main" val="42879786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5839" y="170518"/>
            <a:ext cx="10682741" cy="1323439"/>
          </a:xfrm>
          <a:prstGeom prst="rect">
            <a:avLst/>
          </a:prstGeom>
        </p:spPr>
        <p:txBody>
          <a:bodyPr wrap="square">
            <a:spAutoFit/>
          </a:bodyPr>
          <a:lstStyle/>
          <a:p>
            <a:pPr lvl="0" algn="ctr"/>
            <a:r>
              <a:rPr lang="en-US" sz="4000" b="1" dirty="0" smtClean="0">
                <a:solidFill>
                  <a:srgbClr val="8B5E3B"/>
                </a:solidFill>
                <a:cs typeface="Arial" panose="020B0604020202020204" pitchFamily="34" charset="0"/>
              </a:rPr>
              <a:t>Soil Utilizes Organic </a:t>
            </a:r>
            <a:br>
              <a:rPr lang="en-US" sz="4000" b="1" dirty="0" smtClean="0">
                <a:solidFill>
                  <a:srgbClr val="8B5E3B"/>
                </a:solidFill>
                <a:cs typeface="Arial" panose="020B0604020202020204" pitchFamily="34" charset="0"/>
              </a:rPr>
            </a:br>
            <a:r>
              <a:rPr lang="en-US" sz="4000" b="1" dirty="0" err="1" smtClean="0">
                <a:solidFill>
                  <a:srgbClr val="8B5E3B"/>
                </a:solidFill>
                <a:cs typeface="Arial" panose="020B0604020202020204" pitchFamily="34" charset="0"/>
              </a:rPr>
              <a:t>Biosolids</a:t>
            </a:r>
            <a:r>
              <a:rPr lang="en-US" sz="4000" b="1" dirty="0" smtClean="0">
                <a:solidFill>
                  <a:srgbClr val="8B5E3B"/>
                </a:solidFill>
                <a:cs typeface="Arial" panose="020B0604020202020204" pitchFamily="34" charset="0"/>
              </a:rPr>
              <a:t> for</a:t>
            </a:r>
            <a:r>
              <a:rPr lang="en-US" sz="4000" b="1" dirty="0">
                <a:solidFill>
                  <a:srgbClr val="8B5E3B"/>
                </a:solidFill>
                <a:cs typeface="Arial" panose="020B0604020202020204" pitchFamily="34" charset="0"/>
              </a:rPr>
              <a:t> </a:t>
            </a:r>
            <a:r>
              <a:rPr lang="en-US" sz="4000" b="1" dirty="0" smtClean="0">
                <a:solidFill>
                  <a:srgbClr val="8B5E3B"/>
                </a:solidFill>
                <a:cs typeface="Arial" panose="020B0604020202020204" pitchFamily="34" charset="0"/>
              </a:rPr>
              <a:t>Increased Plant Growth</a:t>
            </a:r>
            <a:endParaRPr lang="en-US" sz="4000" b="1" dirty="0">
              <a:solidFill>
                <a:srgbClr val="8B5E3B"/>
              </a:solidFill>
              <a:cs typeface="Arial" panose="020B060402020202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52660" y="1600200"/>
            <a:ext cx="2457450" cy="1805940"/>
          </a:xfrm>
          <a:prstGeom prst="rect">
            <a:avLst/>
          </a:prstGeom>
        </p:spPr>
      </p:pic>
      <p:sp>
        <p:nvSpPr>
          <p:cNvPr id="5" name="TextBox 4"/>
          <p:cNvSpPr txBox="1"/>
          <p:nvPr/>
        </p:nvSpPr>
        <p:spPr>
          <a:xfrm>
            <a:off x="8108436" y="3372392"/>
            <a:ext cx="2345899" cy="369332"/>
          </a:xfrm>
          <a:prstGeom prst="rect">
            <a:avLst/>
          </a:prstGeom>
          <a:noFill/>
        </p:spPr>
        <p:txBody>
          <a:bodyPr wrap="none" rtlCol="0">
            <a:spAutoFit/>
          </a:bodyPr>
          <a:lstStyle/>
          <a:p>
            <a:pPr algn="ctr"/>
            <a:r>
              <a:rPr lang="en-US" b="1" dirty="0" smtClean="0"/>
              <a:t>Final </a:t>
            </a:r>
            <a:r>
              <a:rPr lang="en-US" b="1" dirty="0" err="1" smtClean="0"/>
              <a:t>Biosolids</a:t>
            </a:r>
            <a:r>
              <a:rPr lang="en-US" b="1" dirty="0" smtClean="0"/>
              <a:t> Product</a:t>
            </a:r>
            <a:endParaRPr lang="en-US" b="1"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0688" y="1600200"/>
            <a:ext cx="5715000" cy="3683000"/>
          </a:xfrm>
          <a:prstGeom prst="rect">
            <a:avLst/>
          </a:prstGeom>
        </p:spPr>
      </p:pic>
      <p:pic>
        <p:nvPicPr>
          <p:cNvPr id="11" name="Picture 10"/>
          <p:cNvPicPr>
            <a:picLocks noChangeAspect="1"/>
          </p:cNvPicPr>
          <p:nvPr/>
        </p:nvPicPr>
        <p:blipFill>
          <a:blip r:embed="rId4">
            <a:lum bright="2000"/>
            <a:extLst>
              <a:ext uri="{28A0092B-C50C-407E-A947-70E740481C1C}">
                <a14:useLocalDpi xmlns:a14="http://schemas.microsoft.com/office/drawing/2010/main" val="0"/>
              </a:ext>
            </a:extLst>
          </a:blip>
          <a:stretch>
            <a:fillRect/>
          </a:stretch>
        </p:blipFill>
        <p:spPr>
          <a:xfrm>
            <a:off x="8011096" y="3741724"/>
            <a:ext cx="2540579" cy="1683134"/>
          </a:xfrm>
          <a:prstGeom prst="rect">
            <a:avLst/>
          </a:prstGeom>
        </p:spPr>
      </p:pic>
    </p:spTree>
    <p:extLst>
      <p:ext uri="{BB962C8B-B14F-4D97-AF65-F5344CB8AC3E}">
        <p14:creationId xmlns:p14="http://schemas.microsoft.com/office/powerpoint/2010/main" val="36197347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457200" y="411480"/>
            <a:ext cx="11274552" cy="671619"/>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r>
              <a:rPr lang="en-US" sz="4000" b="1" dirty="0">
                <a:solidFill>
                  <a:srgbClr val="8B5E3B"/>
                </a:solidFill>
                <a:cs typeface="Arial" panose="020B0604020202020204" pitchFamily="34" charset="0"/>
              </a:rPr>
              <a:t>T</a:t>
            </a:r>
            <a:r>
              <a:rPr lang="en-US" sz="4000" b="1" dirty="0" smtClean="0">
                <a:solidFill>
                  <a:srgbClr val="8B5E3B"/>
                </a:solidFill>
                <a:cs typeface="Arial" panose="020B0604020202020204" pitchFamily="34" charset="0"/>
              </a:rPr>
              <a:t>he material beneath you is essential to daily life.</a:t>
            </a:r>
            <a:endParaRPr lang="en-US" sz="4000" b="1" dirty="0">
              <a:solidFill>
                <a:srgbClr val="8B5E3B"/>
              </a:solidFill>
              <a:cs typeface="Arial" panose="020B0604020202020204" pitchFamily="34" charset="0"/>
            </a:endParaRPr>
          </a:p>
        </p:txBody>
      </p:sp>
      <p:grpSp>
        <p:nvGrpSpPr>
          <p:cNvPr id="9" name="Group 8"/>
          <p:cNvGrpSpPr/>
          <p:nvPr/>
        </p:nvGrpSpPr>
        <p:grpSpPr>
          <a:xfrm>
            <a:off x="1917821" y="1096509"/>
            <a:ext cx="8353310" cy="4570701"/>
            <a:chOff x="1693658" y="1906643"/>
            <a:chExt cx="7699958" cy="4259417"/>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7002" y="1906643"/>
              <a:ext cx="2546614" cy="3695590"/>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3658" y="1906643"/>
              <a:ext cx="3237157" cy="4259417"/>
            </a:xfrm>
            <a:prstGeom prst="rect">
              <a:avLst/>
            </a:prstGeom>
          </p:spPr>
        </p:pic>
        <p:cxnSp>
          <p:nvCxnSpPr>
            <p:cNvPr id="14" name="Straight Connector 13"/>
            <p:cNvCxnSpPr/>
            <p:nvPr/>
          </p:nvCxnSpPr>
          <p:spPr>
            <a:xfrm flipV="1">
              <a:off x="2203704" y="1906643"/>
              <a:ext cx="4643298" cy="1613798"/>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5" name="Straight Connector 14"/>
            <p:cNvCxnSpPr/>
            <p:nvPr/>
          </p:nvCxnSpPr>
          <p:spPr>
            <a:xfrm>
              <a:off x="2203704" y="3520440"/>
              <a:ext cx="4643298" cy="2081794"/>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grpSp>
    </p:spTree>
    <p:extLst>
      <p:ext uri="{BB962C8B-B14F-4D97-AF65-F5344CB8AC3E}">
        <p14:creationId xmlns:p14="http://schemas.microsoft.com/office/powerpoint/2010/main" val="35503512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411480"/>
            <a:ext cx="10360152" cy="1323439"/>
          </a:xfrm>
          <a:prstGeom prst="rect">
            <a:avLst/>
          </a:prstGeom>
        </p:spPr>
        <p:txBody>
          <a:bodyPr wrap="square">
            <a:spAutoFit/>
          </a:bodyPr>
          <a:lstStyle/>
          <a:p>
            <a:pPr lvl="0" algn="ctr"/>
            <a:r>
              <a:rPr lang="en-US" sz="4000" b="1" dirty="0" smtClean="0">
                <a:solidFill>
                  <a:srgbClr val="8B5E3B"/>
                </a:solidFill>
                <a:cs typeface="Arial" panose="020B0604020202020204" pitchFamily="34" charset="0"/>
              </a:rPr>
              <a:t>Soil Utilizes Mulch / Compost Materials </a:t>
            </a:r>
            <a:br>
              <a:rPr lang="en-US" sz="4000" b="1" dirty="0" smtClean="0">
                <a:solidFill>
                  <a:srgbClr val="8B5E3B"/>
                </a:solidFill>
                <a:cs typeface="Arial" panose="020B0604020202020204" pitchFamily="34" charset="0"/>
              </a:rPr>
            </a:br>
            <a:r>
              <a:rPr lang="en-US" sz="4000" b="1" dirty="0" smtClean="0">
                <a:solidFill>
                  <a:srgbClr val="8B5E3B"/>
                </a:solidFill>
                <a:cs typeface="Arial" panose="020B0604020202020204" pitchFamily="34" charset="0"/>
              </a:rPr>
              <a:t>for</a:t>
            </a:r>
            <a:r>
              <a:rPr lang="en-US" sz="4000" b="1" dirty="0">
                <a:solidFill>
                  <a:srgbClr val="8B5E3B"/>
                </a:solidFill>
                <a:cs typeface="Arial" panose="020B0604020202020204" pitchFamily="34" charset="0"/>
              </a:rPr>
              <a:t> </a:t>
            </a:r>
            <a:r>
              <a:rPr lang="en-US" sz="4000" b="1" dirty="0" smtClean="0">
                <a:solidFill>
                  <a:srgbClr val="8B5E3B"/>
                </a:solidFill>
                <a:cs typeface="Arial" panose="020B0604020202020204" pitchFamily="34" charset="0"/>
              </a:rPr>
              <a:t>Plant Growth and Surface Stabilization</a:t>
            </a:r>
            <a:endParaRPr lang="en-US" sz="4000" b="1" dirty="0">
              <a:solidFill>
                <a:srgbClr val="8B5E3B"/>
              </a:solidFill>
              <a:cs typeface="Arial" panose="020B0604020202020204" pitchFamily="34"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2286000"/>
            <a:ext cx="3952875" cy="28194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45752" y="2246285"/>
            <a:ext cx="1828800" cy="182880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6783" y="2246285"/>
            <a:ext cx="2286000" cy="182880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92748" y="3276600"/>
            <a:ext cx="2438399" cy="1828800"/>
          </a:xfrm>
          <a:prstGeom prst="rect">
            <a:avLst/>
          </a:prstGeom>
        </p:spPr>
      </p:pic>
    </p:spTree>
    <p:extLst>
      <p:ext uri="{BB962C8B-B14F-4D97-AF65-F5344CB8AC3E}">
        <p14:creationId xmlns:p14="http://schemas.microsoft.com/office/powerpoint/2010/main" val="21524572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411480"/>
            <a:ext cx="10360152" cy="1323439"/>
          </a:xfrm>
          <a:prstGeom prst="rect">
            <a:avLst/>
          </a:prstGeom>
        </p:spPr>
        <p:txBody>
          <a:bodyPr wrap="square">
            <a:spAutoFit/>
          </a:bodyPr>
          <a:lstStyle/>
          <a:p>
            <a:pPr lvl="0" algn="ctr"/>
            <a:r>
              <a:rPr lang="en-US" sz="4000" b="1" dirty="0" smtClean="0">
                <a:solidFill>
                  <a:srgbClr val="8B5E3B"/>
                </a:solidFill>
                <a:cs typeface="Arial" panose="020B0604020202020204" pitchFamily="34" charset="0"/>
              </a:rPr>
              <a:t>Soil and Plants Utilize </a:t>
            </a:r>
            <a:br>
              <a:rPr lang="en-US" sz="4000" b="1" dirty="0" smtClean="0">
                <a:solidFill>
                  <a:srgbClr val="8B5E3B"/>
                </a:solidFill>
                <a:cs typeface="Arial" panose="020B0604020202020204" pitchFamily="34" charset="0"/>
              </a:rPr>
            </a:br>
            <a:r>
              <a:rPr lang="en-US" sz="4000" b="1" dirty="0" smtClean="0">
                <a:solidFill>
                  <a:srgbClr val="8B5E3B"/>
                </a:solidFill>
                <a:cs typeface="Arial" panose="020B0604020202020204" pitchFamily="34" charset="0"/>
              </a:rPr>
              <a:t>Organic By-Products Through “</a:t>
            </a:r>
            <a:r>
              <a:rPr lang="en-US" sz="4000" b="1" i="1" dirty="0" smtClean="0">
                <a:solidFill>
                  <a:srgbClr val="8B5E3B"/>
                </a:solidFill>
                <a:cs typeface="Arial" panose="020B0604020202020204" pitchFamily="34" charset="0"/>
              </a:rPr>
              <a:t>Bio-Cycling</a:t>
            </a:r>
            <a:r>
              <a:rPr lang="en-US" sz="4000" b="1" dirty="0" smtClean="0">
                <a:solidFill>
                  <a:srgbClr val="8B5E3B"/>
                </a:solidFill>
                <a:cs typeface="Arial" panose="020B0604020202020204" pitchFamily="34" charset="0"/>
              </a:rPr>
              <a:t>”</a:t>
            </a:r>
            <a:endParaRPr lang="en-US" sz="4000" b="1" dirty="0">
              <a:solidFill>
                <a:srgbClr val="8B5E3B"/>
              </a:solidFill>
              <a:cs typeface="Arial" panose="020B0604020202020204" pitchFamily="34" charset="0"/>
            </a:endParaRPr>
          </a:p>
        </p:txBody>
      </p:sp>
      <p:pic>
        <p:nvPicPr>
          <p:cNvPr id="5" name="Picture 4"/>
          <p:cNvPicPr>
            <a:picLocks noChangeAspect="1"/>
          </p:cNvPicPr>
          <p:nvPr/>
        </p:nvPicPr>
        <p:blipFill>
          <a:blip r:embed="rId2">
            <a:lum contrast="6000"/>
            <a:extLst>
              <a:ext uri="{28A0092B-C50C-407E-A947-70E740481C1C}">
                <a14:useLocalDpi xmlns:a14="http://schemas.microsoft.com/office/drawing/2010/main" val="0"/>
              </a:ext>
            </a:extLst>
          </a:blip>
          <a:stretch>
            <a:fillRect/>
          </a:stretch>
        </p:blipFill>
        <p:spPr>
          <a:xfrm>
            <a:off x="2813990" y="2286000"/>
            <a:ext cx="6182588" cy="3715269"/>
          </a:xfrm>
          <a:prstGeom prst="rect">
            <a:avLst/>
          </a:prstGeom>
          <a:ln>
            <a:noFill/>
          </a:ln>
          <a:effectLst/>
        </p:spPr>
      </p:pic>
    </p:spTree>
    <p:extLst>
      <p:ext uri="{BB962C8B-B14F-4D97-AF65-F5344CB8AC3E}">
        <p14:creationId xmlns:p14="http://schemas.microsoft.com/office/powerpoint/2010/main" val="33656932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411480"/>
            <a:ext cx="10360152" cy="707886"/>
          </a:xfrm>
          <a:prstGeom prst="rect">
            <a:avLst/>
          </a:prstGeom>
        </p:spPr>
        <p:txBody>
          <a:bodyPr wrap="square">
            <a:spAutoFit/>
          </a:bodyPr>
          <a:lstStyle/>
          <a:p>
            <a:pPr lvl="0" algn="ctr"/>
            <a:r>
              <a:rPr lang="en-US" sz="4000" b="1" dirty="0" smtClean="0">
                <a:solidFill>
                  <a:srgbClr val="8B5E3B"/>
                </a:solidFill>
                <a:cs typeface="Arial" panose="020B0604020202020204" pitchFamily="34" charset="0"/>
              </a:rPr>
              <a:t>Soil and “</a:t>
            </a:r>
            <a:r>
              <a:rPr lang="en-US" sz="4000" b="1" i="1" dirty="0" smtClean="0">
                <a:solidFill>
                  <a:srgbClr val="8B5E3B"/>
                </a:solidFill>
                <a:cs typeface="Arial" panose="020B0604020202020204" pitchFamily="34" charset="0"/>
              </a:rPr>
              <a:t>Bio-Cycling</a:t>
            </a:r>
            <a:r>
              <a:rPr lang="en-US" sz="4000" b="1" dirty="0" smtClean="0">
                <a:solidFill>
                  <a:srgbClr val="8B5E3B"/>
                </a:solidFill>
                <a:cs typeface="Arial" panose="020B0604020202020204" pitchFamily="34" charset="0"/>
              </a:rPr>
              <a:t>” Processes</a:t>
            </a:r>
            <a:endParaRPr lang="en-US" sz="4000" b="1" dirty="0">
              <a:solidFill>
                <a:srgbClr val="8B5E3B"/>
              </a:solidFill>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0106" y="1371600"/>
            <a:ext cx="2788741" cy="182880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1371600"/>
            <a:ext cx="2627586" cy="1828800"/>
          </a:xfrm>
          <a:prstGeom prst="rect">
            <a:avLst/>
          </a:prstGeom>
        </p:spPr>
      </p:pic>
      <p:sp>
        <p:nvSpPr>
          <p:cNvPr id="13" name="TextBox 12"/>
          <p:cNvSpPr txBox="1"/>
          <p:nvPr/>
        </p:nvSpPr>
        <p:spPr>
          <a:xfrm>
            <a:off x="1352151" y="3152244"/>
            <a:ext cx="1752083" cy="369332"/>
          </a:xfrm>
          <a:prstGeom prst="rect">
            <a:avLst/>
          </a:prstGeom>
          <a:noFill/>
        </p:spPr>
        <p:txBody>
          <a:bodyPr wrap="none" rtlCol="0">
            <a:spAutoFit/>
          </a:bodyPr>
          <a:lstStyle/>
          <a:p>
            <a:r>
              <a:rPr lang="en-US" b="1" dirty="0" smtClean="0"/>
              <a:t>Hydrologic</a:t>
            </a:r>
            <a:r>
              <a:rPr lang="en-US" dirty="0" smtClean="0"/>
              <a:t> </a:t>
            </a:r>
            <a:r>
              <a:rPr lang="en-US" b="1" dirty="0" smtClean="0"/>
              <a:t>Cycle</a:t>
            </a:r>
            <a:endParaRPr lang="en-US" b="1" dirty="0"/>
          </a:p>
        </p:txBody>
      </p:sp>
      <p:sp>
        <p:nvSpPr>
          <p:cNvPr id="14" name="Rectangle 13"/>
          <p:cNvSpPr/>
          <p:nvPr/>
        </p:nvSpPr>
        <p:spPr>
          <a:xfrm>
            <a:off x="9191927" y="3152244"/>
            <a:ext cx="1444947" cy="369332"/>
          </a:xfrm>
          <a:prstGeom prst="rect">
            <a:avLst/>
          </a:prstGeom>
        </p:spPr>
        <p:txBody>
          <a:bodyPr wrap="none">
            <a:spAutoFit/>
          </a:bodyPr>
          <a:lstStyle/>
          <a:p>
            <a:r>
              <a:rPr lang="en-US" b="1" dirty="0" smtClean="0"/>
              <a:t>Oxygen Cycle</a:t>
            </a:r>
            <a:endParaRPr lang="en-US" b="1" dirty="0"/>
          </a:p>
        </p:txBody>
      </p:sp>
      <p:sp>
        <p:nvSpPr>
          <p:cNvPr id="15" name="Rectangle 14"/>
          <p:cNvSpPr/>
          <p:nvPr/>
        </p:nvSpPr>
        <p:spPr>
          <a:xfrm>
            <a:off x="5384057" y="3152244"/>
            <a:ext cx="1420838" cy="369332"/>
          </a:xfrm>
          <a:prstGeom prst="rect">
            <a:avLst/>
          </a:prstGeom>
        </p:spPr>
        <p:txBody>
          <a:bodyPr wrap="none">
            <a:spAutoFit/>
          </a:bodyPr>
          <a:lstStyle/>
          <a:p>
            <a:r>
              <a:rPr lang="en-US" b="1" dirty="0" smtClean="0"/>
              <a:t>Carbon</a:t>
            </a:r>
            <a:r>
              <a:rPr lang="en-US" dirty="0" smtClean="0"/>
              <a:t> </a:t>
            </a:r>
            <a:r>
              <a:rPr lang="en-US" b="1" dirty="0"/>
              <a:t>Cycle</a:t>
            </a:r>
          </a:p>
        </p:txBody>
      </p:sp>
      <p:grpSp>
        <p:nvGrpSpPr>
          <p:cNvPr id="6" name="Group 5"/>
          <p:cNvGrpSpPr/>
          <p:nvPr/>
        </p:nvGrpSpPr>
        <p:grpSpPr>
          <a:xfrm>
            <a:off x="3347297" y="3570287"/>
            <a:ext cx="2591733" cy="2132626"/>
            <a:chOff x="3249020" y="3570287"/>
            <a:chExt cx="2591733" cy="2132626"/>
          </a:xfrm>
        </p:grpSpPr>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9020" y="3570287"/>
              <a:ext cx="2591733" cy="1824673"/>
            </a:xfrm>
            <a:prstGeom prst="rect">
              <a:avLst/>
            </a:prstGeom>
          </p:spPr>
        </p:pic>
        <p:sp>
          <p:nvSpPr>
            <p:cNvPr id="17" name="Rectangle 16"/>
            <p:cNvSpPr/>
            <p:nvPr/>
          </p:nvSpPr>
          <p:spPr>
            <a:xfrm>
              <a:off x="3553749" y="5333581"/>
              <a:ext cx="1982274" cy="369332"/>
            </a:xfrm>
            <a:prstGeom prst="rect">
              <a:avLst/>
            </a:prstGeom>
          </p:spPr>
          <p:txBody>
            <a:bodyPr wrap="none">
              <a:spAutoFit/>
            </a:bodyPr>
            <a:lstStyle/>
            <a:p>
              <a:r>
                <a:rPr lang="en-US" b="1" dirty="0" smtClean="0"/>
                <a:t>Phosphorous Cycle</a:t>
              </a:r>
              <a:endParaRPr lang="en-US" b="1" dirty="0"/>
            </a:p>
          </p:txBody>
        </p:sp>
      </p:grpSp>
      <p:grpSp>
        <p:nvGrpSpPr>
          <p:cNvPr id="5" name="Group 4"/>
          <p:cNvGrpSpPr/>
          <p:nvPr/>
        </p:nvGrpSpPr>
        <p:grpSpPr>
          <a:xfrm>
            <a:off x="6301072" y="3576955"/>
            <a:ext cx="2521429" cy="2125958"/>
            <a:chOff x="6242099" y="3576955"/>
            <a:chExt cx="2521429" cy="2125958"/>
          </a:xfrm>
        </p:grpSpPr>
        <p:pic>
          <p:nvPicPr>
            <p:cNvPr id="12" name="Picture 11"/>
            <p:cNvPicPr>
              <a:picLocks noChangeAspect="1"/>
            </p:cNvPicPr>
            <p:nvPr/>
          </p:nvPicPr>
          <p:blipFill>
            <a:blip r:embed="rId5">
              <a:lum bright="16000"/>
              <a:extLst>
                <a:ext uri="{28A0092B-C50C-407E-A947-70E740481C1C}">
                  <a14:useLocalDpi xmlns:a14="http://schemas.microsoft.com/office/drawing/2010/main" val="0"/>
                </a:ext>
              </a:extLst>
            </a:blip>
            <a:stretch>
              <a:fillRect/>
            </a:stretch>
          </p:blipFill>
          <p:spPr>
            <a:xfrm>
              <a:off x="6242099" y="3576955"/>
              <a:ext cx="2521429" cy="1818005"/>
            </a:xfrm>
            <a:prstGeom prst="rect">
              <a:avLst/>
            </a:prstGeom>
          </p:spPr>
        </p:pic>
        <p:sp>
          <p:nvSpPr>
            <p:cNvPr id="18" name="Rectangle 17"/>
            <p:cNvSpPr/>
            <p:nvPr/>
          </p:nvSpPr>
          <p:spPr>
            <a:xfrm>
              <a:off x="6701873" y="5333581"/>
              <a:ext cx="1717843" cy="369332"/>
            </a:xfrm>
            <a:prstGeom prst="rect">
              <a:avLst/>
            </a:prstGeom>
          </p:spPr>
          <p:txBody>
            <a:bodyPr wrap="none">
              <a:spAutoFit/>
            </a:bodyPr>
            <a:lstStyle/>
            <a:p>
              <a:r>
                <a:rPr lang="en-US" b="1" dirty="0" smtClean="0"/>
                <a:t>Potassium</a:t>
              </a:r>
              <a:r>
                <a:rPr lang="en-US" dirty="0" smtClean="0"/>
                <a:t> </a:t>
              </a:r>
              <a:r>
                <a:rPr lang="en-US" b="1" dirty="0"/>
                <a:t>Cycle</a:t>
              </a:r>
            </a:p>
          </p:txBody>
        </p:sp>
      </p:grpSp>
      <p:grpSp>
        <p:nvGrpSpPr>
          <p:cNvPr id="7" name="Group 6"/>
          <p:cNvGrpSpPr/>
          <p:nvPr/>
        </p:nvGrpSpPr>
        <p:grpSpPr>
          <a:xfrm>
            <a:off x="914400" y="3566160"/>
            <a:ext cx="2070855" cy="2136753"/>
            <a:chOff x="914400" y="3566160"/>
            <a:chExt cx="2070855" cy="2136753"/>
          </a:xfrm>
        </p:grpSpPr>
        <p:sp>
          <p:nvSpPr>
            <p:cNvPr id="16" name="Rectangle 15"/>
            <p:cNvSpPr/>
            <p:nvPr/>
          </p:nvSpPr>
          <p:spPr>
            <a:xfrm>
              <a:off x="1165125" y="5333581"/>
              <a:ext cx="1569404" cy="369332"/>
            </a:xfrm>
            <a:prstGeom prst="rect">
              <a:avLst/>
            </a:prstGeom>
          </p:spPr>
          <p:txBody>
            <a:bodyPr wrap="none">
              <a:spAutoFit/>
            </a:bodyPr>
            <a:lstStyle/>
            <a:p>
              <a:r>
                <a:rPr lang="en-US" b="1" dirty="0" smtClean="0"/>
                <a:t>Nitrogen Cycle</a:t>
              </a:r>
              <a:endParaRPr lang="en-US" b="1" dirty="0"/>
            </a:p>
          </p:txBody>
        </p:sp>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4400" y="3566160"/>
              <a:ext cx="2070855" cy="1828800"/>
            </a:xfrm>
            <a:prstGeom prst="rect">
              <a:avLst/>
            </a:prstGeom>
          </p:spPr>
        </p:pic>
      </p:grpSp>
      <p:grpSp>
        <p:nvGrpSpPr>
          <p:cNvPr id="3" name="Group 2"/>
          <p:cNvGrpSpPr/>
          <p:nvPr/>
        </p:nvGrpSpPr>
        <p:grpSpPr>
          <a:xfrm>
            <a:off x="9184544" y="3566160"/>
            <a:ext cx="2560320" cy="2136753"/>
            <a:chOff x="9184544" y="3566160"/>
            <a:chExt cx="2560320" cy="2136753"/>
          </a:xfrm>
        </p:grpSpPr>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84544" y="3566160"/>
              <a:ext cx="2560320" cy="1828800"/>
            </a:xfrm>
            <a:prstGeom prst="rect">
              <a:avLst/>
            </a:prstGeom>
          </p:spPr>
        </p:pic>
        <p:sp>
          <p:nvSpPr>
            <p:cNvPr id="22" name="Rectangle 21"/>
            <p:cNvSpPr/>
            <p:nvPr/>
          </p:nvSpPr>
          <p:spPr>
            <a:xfrm>
              <a:off x="9746649" y="5333581"/>
              <a:ext cx="1300612" cy="369332"/>
            </a:xfrm>
            <a:prstGeom prst="rect">
              <a:avLst/>
            </a:prstGeom>
          </p:spPr>
          <p:txBody>
            <a:bodyPr wrap="none">
              <a:spAutoFit/>
            </a:bodyPr>
            <a:lstStyle/>
            <a:p>
              <a:r>
                <a:rPr lang="en-US" b="1" dirty="0" smtClean="0"/>
                <a:t>Sulfur</a:t>
              </a:r>
              <a:r>
                <a:rPr lang="en-US" dirty="0" smtClean="0"/>
                <a:t> </a:t>
              </a:r>
              <a:r>
                <a:rPr lang="en-US" b="1" dirty="0"/>
                <a:t>Cycle</a:t>
              </a:r>
            </a:p>
          </p:txBody>
        </p:sp>
      </p:grpSp>
      <p:pic>
        <p:nvPicPr>
          <p:cNvPr id="24" name="Picture 23"/>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8554248" y="1371600"/>
            <a:ext cx="2720304" cy="1828800"/>
          </a:xfrm>
          <a:prstGeom prst="rect">
            <a:avLst/>
          </a:prstGeom>
        </p:spPr>
      </p:pic>
    </p:spTree>
    <p:extLst>
      <p:ext uri="{BB962C8B-B14F-4D97-AF65-F5344CB8AC3E}">
        <p14:creationId xmlns:p14="http://schemas.microsoft.com/office/powerpoint/2010/main" val="39349350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3234" y="1617279"/>
            <a:ext cx="7042484" cy="38817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Subtitle 2"/>
          <p:cNvSpPr txBox="1">
            <a:spLocks/>
          </p:cNvSpPr>
          <p:nvPr/>
        </p:nvSpPr>
        <p:spPr>
          <a:xfrm>
            <a:off x="914400" y="411480"/>
            <a:ext cx="10360152" cy="1205799"/>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r>
              <a:rPr lang="en-US" sz="3600" b="1" dirty="0" smtClean="0">
                <a:solidFill>
                  <a:srgbClr val="8B5E3B"/>
                </a:solidFill>
                <a:latin typeface="Arial" panose="020B0604020202020204" pitchFamily="34" charset="0"/>
                <a:cs typeface="Arial" panose="020B0604020202020204" pitchFamily="34" charset="0"/>
              </a:rPr>
              <a:t>Did You Know… ?</a:t>
            </a:r>
          </a:p>
          <a:p>
            <a:pPr algn="ctr"/>
            <a:r>
              <a:rPr lang="en-US" sz="2400" b="1" dirty="0" smtClean="0">
                <a:solidFill>
                  <a:schemeClr val="tx1"/>
                </a:solidFill>
                <a:latin typeface="Arial" panose="020B0604020202020204" pitchFamily="34" charset="0"/>
                <a:cs typeface="Arial" panose="020B0604020202020204" pitchFamily="34" charset="0"/>
              </a:rPr>
              <a:t>Soil is essential to Building Materials and Construction.</a:t>
            </a:r>
            <a:endParaRPr lang="en-US" sz="24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115274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411480"/>
            <a:ext cx="10360152" cy="707886"/>
          </a:xfrm>
          <a:prstGeom prst="rect">
            <a:avLst/>
          </a:prstGeom>
        </p:spPr>
        <p:txBody>
          <a:bodyPr wrap="square">
            <a:spAutoFit/>
          </a:bodyPr>
          <a:lstStyle/>
          <a:p>
            <a:pPr lvl="0" algn="ctr"/>
            <a:r>
              <a:rPr lang="en-US" sz="4000" b="1" dirty="0" smtClean="0">
                <a:solidFill>
                  <a:srgbClr val="8B5E3B"/>
                </a:solidFill>
                <a:cs typeface="Arial" panose="020B0604020202020204" pitchFamily="34" charset="0"/>
              </a:rPr>
              <a:t>Soil is a Basic Component of Brick</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50782" y="1387562"/>
            <a:ext cx="2423770" cy="256032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2309" y="1378227"/>
            <a:ext cx="1892600" cy="256032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8094" y="1378227"/>
            <a:ext cx="2499504" cy="2560320"/>
          </a:xfrm>
          <a:prstGeom prst="rect">
            <a:avLst/>
          </a:prstGeom>
        </p:spPr>
      </p:pic>
      <p:sp>
        <p:nvSpPr>
          <p:cNvPr id="7" name="TextBox 6"/>
          <p:cNvSpPr txBox="1"/>
          <p:nvPr/>
        </p:nvSpPr>
        <p:spPr>
          <a:xfrm>
            <a:off x="914400" y="4553669"/>
            <a:ext cx="10956589" cy="954107"/>
          </a:xfrm>
          <a:prstGeom prst="rect">
            <a:avLst/>
          </a:prstGeom>
          <a:noFill/>
        </p:spPr>
        <p:txBody>
          <a:bodyPr wrap="none" rtlCol="0">
            <a:spAutoFit/>
          </a:bodyPr>
          <a:lstStyle/>
          <a:p>
            <a:pPr marL="457200" indent="-457200">
              <a:buClr>
                <a:srgbClr val="8B5E3B"/>
              </a:buClr>
              <a:buFont typeface="Arial" panose="020B0604020202020204" pitchFamily="34" charset="0"/>
              <a:buChar char="•"/>
            </a:pPr>
            <a:r>
              <a:rPr lang="en-US" sz="2800" b="1" dirty="0" smtClean="0">
                <a:cs typeface="Arial" panose="020B0604020202020204" pitchFamily="34" charset="0"/>
              </a:rPr>
              <a:t>Brick has been used in building for thousands of years to present day.</a:t>
            </a:r>
          </a:p>
          <a:p>
            <a:pPr marL="457200" indent="-457200">
              <a:buClr>
                <a:srgbClr val="8B5E3B"/>
              </a:buClr>
              <a:buFont typeface="Arial" panose="020B0604020202020204" pitchFamily="34" charset="0"/>
              <a:buChar char="•"/>
            </a:pPr>
            <a:r>
              <a:rPr lang="en-US" sz="2800" b="1" dirty="0" smtClean="0">
                <a:cs typeface="Arial" panose="020B0604020202020204" pitchFamily="34" charset="0"/>
              </a:rPr>
              <a:t>Major soil ingredients are sand, clay, lime, iron oxide, and magnesia.</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400" y="1378227"/>
            <a:ext cx="3114724" cy="2560320"/>
          </a:xfrm>
          <a:prstGeom prst="rect">
            <a:avLst/>
          </a:prstGeom>
        </p:spPr>
      </p:pic>
      <p:sp>
        <p:nvSpPr>
          <p:cNvPr id="9" name="TextBox 8"/>
          <p:cNvSpPr txBox="1"/>
          <p:nvPr/>
        </p:nvSpPr>
        <p:spPr>
          <a:xfrm>
            <a:off x="1049322" y="3928367"/>
            <a:ext cx="2844881" cy="369332"/>
          </a:xfrm>
          <a:prstGeom prst="rect">
            <a:avLst/>
          </a:prstGeom>
          <a:noFill/>
        </p:spPr>
        <p:txBody>
          <a:bodyPr wrap="none" rtlCol="0">
            <a:spAutoFit/>
          </a:bodyPr>
          <a:lstStyle/>
          <a:p>
            <a:pPr algn="ctr"/>
            <a:r>
              <a:rPr lang="en-US" b="1" dirty="0" smtClean="0"/>
              <a:t>Early homes of Adobe (clay)</a:t>
            </a:r>
            <a:endParaRPr lang="en-US" b="1" dirty="0"/>
          </a:p>
        </p:txBody>
      </p:sp>
      <p:sp>
        <p:nvSpPr>
          <p:cNvPr id="10" name="TextBox 9"/>
          <p:cNvSpPr txBox="1"/>
          <p:nvPr/>
        </p:nvSpPr>
        <p:spPr>
          <a:xfrm>
            <a:off x="4172309" y="3960170"/>
            <a:ext cx="1892600" cy="646331"/>
          </a:xfrm>
          <a:prstGeom prst="rect">
            <a:avLst/>
          </a:prstGeom>
          <a:noFill/>
        </p:spPr>
        <p:txBody>
          <a:bodyPr wrap="square" rtlCol="0">
            <a:spAutoFit/>
          </a:bodyPr>
          <a:lstStyle/>
          <a:p>
            <a:pPr algn="ctr"/>
            <a:r>
              <a:rPr lang="en-US" b="1" dirty="0" smtClean="0"/>
              <a:t>Medieval brick archways</a:t>
            </a:r>
            <a:endParaRPr lang="en-US" b="1" dirty="0"/>
          </a:p>
        </p:txBody>
      </p:sp>
      <p:sp>
        <p:nvSpPr>
          <p:cNvPr id="11" name="TextBox 10"/>
          <p:cNvSpPr txBox="1"/>
          <p:nvPr/>
        </p:nvSpPr>
        <p:spPr>
          <a:xfrm>
            <a:off x="6126645" y="3988431"/>
            <a:ext cx="2636620" cy="369332"/>
          </a:xfrm>
          <a:prstGeom prst="rect">
            <a:avLst/>
          </a:prstGeom>
          <a:noFill/>
        </p:spPr>
        <p:txBody>
          <a:bodyPr wrap="none" rtlCol="0">
            <a:spAutoFit/>
          </a:bodyPr>
          <a:lstStyle/>
          <a:p>
            <a:pPr algn="ctr"/>
            <a:r>
              <a:rPr lang="en-US" b="1" dirty="0" smtClean="0"/>
              <a:t>Brick walkways and roads</a:t>
            </a:r>
            <a:endParaRPr lang="en-US" b="1" dirty="0"/>
          </a:p>
        </p:txBody>
      </p:sp>
      <p:sp>
        <p:nvSpPr>
          <p:cNvPr id="12" name="TextBox 11"/>
          <p:cNvSpPr txBox="1"/>
          <p:nvPr/>
        </p:nvSpPr>
        <p:spPr>
          <a:xfrm>
            <a:off x="8850782" y="3988431"/>
            <a:ext cx="2423771" cy="646331"/>
          </a:xfrm>
          <a:prstGeom prst="rect">
            <a:avLst/>
          </a:prstGeom>
          <a:noFill/>
        </p:spPr>
        <p:txBody>
          <a:bodyPr wrap="square" rtlCol="0">
            <a:spAutoFit/>
          </a:bodyPr>
          <a:lstStyle/>
          <a:p>
            <a:pPr algn="ctr"/>
            <a:r>
              <a:rPr lang="en-US" b="1" dirty="0" smtClean="0"/>
              <a:t>Modern brick </a:t>
            </a:r>
            <a:br>
              <a:rPr lang="en-US" b="1" dirty="0" smtClean="0"/>
            </a:br>
            <a:r>
              <a:rPr lang="en-US" b="1" dirty="0" smtClean="0"/>
              <a:t>building and brickyard</a:t>
            </a:r>
            <a:endParaRPr lang="en-US" b="1" dirty="0"/>
          </a:p>
        </p:txBody>
      </p:sp>
    </p:spTree>
    <p:extLst>
      <p:ext uri="{BB962C8B-B14F-4D97-AF65-F5344CB8AC3E}">
        <p14:creationId xmlns:p14="http://schemas.microsoft.com/office/powerpoint/2010/main" val="59899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411480"/>
            <a:ext cx="10360152" cy="1323439"/>
          </a:xfrm>
          <a:prstGeom prst="rect">
            <a:avLst/>
          </a:prstGeom>
        </p:spPr>
        <p:txBody>
          <a:bodyPr wrap="square">
            <a:spAutoFit/>
          </a:bodyPr>
          <a:lstStyle/>
          <a:p>
            <a:pPr lvl="0" algn="ctr"/>
            <a:r>
              <a:rPr lang="en-US" sz="4000" b="1" dirty="0" smtClean="0">
                <a:solidFill>
                  <a:srgbClr val="8B5E3B"/>
                </a:solidFill>
                <a:cs typeface="Arial" panose="020B0604020202020204" pitchFamily="34" charset="0"/>
              </a:rPr>
              <a:t>Soil is a Basic Component </a:t>
            </a:r>
            <a:br>
              <a:rPr lang="en-US" sz="4000" b="1" dirty="0" smtClean="0">
                <a:solidFill>
                  <a:srgbClr val="8B5E3B"/>
                </a:solidFill>
                <a:cs typeface="Arial" panose="020B0604020202020204" pitchFamily="34" charset="0"/>
              </a:rPr>
            </a:br>
            <a:r>
              <a:rPr lang="en-US" sz="4000" b="1" dirty="0" smtClean="0">
                <a:solidFill>
                  <a:srgbClr val="8B5E3B"/>
                </a:solidFill>
                <a:cs typeface="Arial" panose="020B0604020202020204" pitchFamily="34" charset="0"/>
              </a:rPr>
              <a:t>of Cement and Concrete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55515" y="1734919"/>
            <a:ext cx="1782833" cy="20574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5826" y="1734919"/>
            <a:ext cx="2288334" cy="20574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23365" y="1716899"/>
            <a:ext cx="2272946" cy="205740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399" y="1725908"/>
            <a:ext cx="2702222" cy="2057400"/>
          </a:xfrm>
          <a:prstGeom prst="rect">
            <a:avLst/>
          </a:prstGeom>
        </p:spPr>
      </p:pic>
      <p:sp>
        <p:nvSpPr>
          <p:cNvPr id="10" name="Rectangle 9"/>
          <p:cNvSpPr/>
          <p:nvPr/>
        </p:nvSpPr>
        <p:spPr>
          <a:xfrm>
            <a:off x="914400" y="4004424"/>
            <a:ext cx="10360152" cy="1815882"/>
          </a:xfrm>
          <a:prstGeom prst="rect">
            <a:avLst/>
          </a:prstGeom>
        </p:spPr>
        <p:txBody>
          <a:bodyPr wrap="square">
            <a:spAutoFit/>
          </a:bodyPr>
          <a:lstStyle/>
          <a:p>
            <a:pPr marL="457200" indent="-457200">
              <a:buClr>
                <a:srgbClr val="8B5E3B"/>
              </a:buClr>
              <a:buFont typeface="Arial" panose="020B0604020202020204" pitchFamily="34" charset="0"/>
              <a:buChar char="•"/>
            </a:pPr>
            <a:r>
              <a:rPr lang="en-US" sz="2800" b="1" dirty="0" smtClean="0">
                <a:cs typeface="Arial" panose="020B0604020202020204" pitchFamily="34" charset="0"/>
              </a:rPr>
              <a:t>Concrete and cement have </a:t>
            </a:r>
            <a:r>
              <a:rPr lang="en-US" sz="2800" b="1" dirty="0">
                <a:cs typeface="Arial" panose="020B0604020202020204" pitchFamily="34" charset="0"/>
              </a:rPr>
              <a:t>been used </a:t>
            </a:r>
            <a:r>
              <a:rPr lang="en-US" sz="2800" b="1" dirty="0" smtClean="0">
                <a:cs typeface="Arial" panose="020B0604020202020204" pitchFamily="34" charset="0"/>
              </a:rPr>
              <a:t>in building for thousands </a:t>
            </a:r>
            <a:r>
              <a:rPr lang="en-US" sz="2800" b="1" dirty="0">
                <a:cs typeface="Arial" panose="020B0604020202020204" pitchFamily="34" charset="0"/>
              </a:rPr>
              <a:t>of years to present </a:t>
            </a:r>
            <a:r>
              <a:rPr lang="en-US" sz="2800" b="1" dirty="0" smtClean="0">
                <a:cs typeface="Arial" panose="020B0604020202020204" pitchFamily="34" charset="0"/>
              </a:rPr>
              <a:t>day.</a:t>
            </a:r>
            <a:endParaRPr lang="en-US" sz="2800" b="1" dirty="0">
              <a:cs typeface="Arial" panose="020B0604020202020204" pitchFamily="34" charset="0"/>
            </a:endParaRPr>
          </a:p>
          <a:p>
            <a:pPr marL="457200" indent="-457200">
              <a:buClr>
                <a:srgbClr val="8B5E3B"/>
              </a:buClr>
              <a:buFont typeface="Arial" panose="020B0604020202020204" pitchFamily="34" charset="0"/>
              <a:buChar char="•"/>
            </a:pPr>
            <a:r>
              <a:rPr lang="en-US" sz="2800" b="1" dirty="0" smtClean="0">
                <a:cs typeface="Arial" panose="020B0604020202020204" pitchFamily="34" charset="0"/>
              </a:rPr>
              <a:t>Major </a:t>
            </a:r>
            <a:r>
              <a:rPr lang="en-US" sz="2800" b="1" dirty="0">
                <a:cs typeface="Arial" panose="020B0604020202020204" pitchFamily="34" charset="0"/>
              </a:rPr>
              <a:t>soil </a:t>
            </a:r>
            <a:r>
              <a:rPr lang="en-US" sz="2800" b="1" dirty="0" smtClean="0">
                <a:cs typeface="Arial" panose="020B0604020202020204" pitchFamily="34" charset="0"/>
              </a:rPr>
              <a:t>ingredients are </a:t>
            </a:r>
            <a:r>
              <a:rPr lang="en-US" sz="2800" b="1" dirty="0">
                <a:cs typeface="Arial" panose="020B0604020202020204" pitchFamily="34" charset="0"/>
              </a:rPr>
              <a:t>s</a:t>
            </a:r>
            <a:r>
              <a:rPr lang="en-US" sz="2800" b="1" dirty="0" smtClean="0">
                <a:cs typeface="Arial" panose="020B0604020202020204" pitchFamily="34" charset="0"/>
              </a:rPr>
              <a:t>and, gravel, silicon, aluminum oxide, iron oxide, and calcium oxide.</a:t>
            </a:r>
          </a:p>
        </p:txBody>
      </p:sp>
      <p:sp>
        <p:nvSpPr>
          <p:cNvPr id="11" name="TextBox 10"/>
          <p:cNvSpPr txBox="1"/>
          <p:nvPr/>
        </p:nvSpPr>
        <p:spPr>
          <a:xfrm>
            <a:off x="1293513" y="3763608"/>
            <a:ext cx="1943994" cy="369332"/>
          </a:xfrm>
          <a:prstGeom prst="rect">
            <a:avLst/>
          </a:prstGeom>
          <a:noFill/>
        </p:spPr>
        <p:txBody>
          <a:bodyPr wrap="none" rtlCol="0">
            <a:spAutoFit/>
          </a:bodyPr>
          <a:lstStyle/>
          <a:p>
            <a:pPr algn="ctr"/>
            <a:r>
              <a:rPr lang="en-US" b="1" dirty="0" smtClean="0"/>
              <a:t>Egyptian pyramids</a:t>
            </a:r>
            <a:endParaRPr lang="en-US" b="1" dirty="0"/>
          </a:p>
        </p:txBody>
      </p:sp>
      <p:sp>
        <p:nvSpPr>
          <p:cNvPr id="12" name="TextBox 11"/>
          <p:cNvSpPr txBox="1"/>
          <p:nvPr/>
        </p:nvSpPr>
        <p:spPr>
          <a:xfrm>
            <a:off x="3828169" y="3763608"/>
            <a:ext cx="2783647" cy="369332"/>
          </a:xfrm>
          <a:prstGeom prst="rect">
            <a:avLst/>
          </a:prstGeom>
          <a:noFill/>
        </p:spPr>
        <p:txBody>
          <a:bodyPr wrap="none" rtlCol="0">
            <a:spAutoFit/>
          </a:bodyPr>
          <a:lstStyle/>
          <a:p>
            <a:pPr algn="ctr"/>
            <a:r>
              <a:rPr lang="en-US" b="1" dirty="0" smtClean="0"/>
              <a:t>Concrete roads and bridges</a:t>
            </a:r>
            <a:endParaRPr lang="en-US" b="1" dirty="0"/>
          </a:p>
        </p:txBody>
      </p:sp>
      <p:sp>
        <p:nvSpPr>
          <p:cNvPr id="13" name="TextBox 12"/>
          <p:cNvSpPr txBox="1"/>
          <p:nvPr/>
        </p:nvSpPr>
        <p:spPr>
          <a:xfrm>
            <a:off x="7598201" y="3746308"/>
            <a:ext cx="723275" cy="369332"/>
          </a:xfrm>
          <a:prstGeom prst="rect">
            <a:avLst/>
          </a:prstGeom>
          <a:noFill/>
        </p:spPr>
        <p:txBody>
          <a:bodyPr wrap="none" rtlCol="0">
            <a:spAutoFit/>
          </a:bodyPr>
          <a:lstStyle/>
          <a:p>
            <a:pPr algn="ctr"/>
            <a:r>
              <a:rPr lang="en-US" b="1" dirty="0" smtClean="0"/>
              <a:t>Dams</a:t>
            </a:r>
            <a:endParaRPr lang="en-US" b="1" dirty="0"/>
          </a:p>
        </p:txBody>
      </p:sp>
      <p:sp>
        <p:nvSpPr>
          <p:cNvPr id="14" name="TextBox 13"/>
          <p:cNvSpPr txBox="1"/>
          <p:nvPr/>
        </p:nvSpPr>
        <p:spPr>
          <a:xfrm>
            <a:off x="9512220" y="3763608"/>
            <a:ext cx="1869423" cy="369332"/>
          </a:xfrm>
          <a:prstGeom prst="rect">
            <a:avLst/>
          </a:prstGeom>
          <a:noFill/>
        </p:spPr>
        <p:txBody>
          <a:bodyPr wrap="none" rtlCol="0">
            <a:spAutoFit/>
          </a:bodyPr>
          <a:lstStyle/>
          <a:p>
            <a:pPr algn="ctr"/>
            <a:r>
              <a:rPr lang="en-US" b="1" dirty="0" smtClean="0"/>
              <a:t>Modern buildings</a:t>
            </a:r>
            <a:endParaRPr lang="en-US" b="1" dirty="0"/>
          </a:p>
        </p:txBody>
      </p:sp>
    </p:spTree>
    <p:extLst>
      <p:ext uri="{BB962C8B-B14F-4D97-AF65-F5344CB8AC3E}">
        <p14:creationId xmlns:p14="http://schemas.microsoft.com/office/powerpoint/2010/main" val="21528197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411480"/>
            <a:ext cx="10360152" cy="707886"/>
          </a:xfrm>
          <a:prstGeom prst="rect">
            <a:avLst/>
          </a:prstGeom>
        </p:spPr>
        <p:txBody>
          <a:bodyPr wrap="square">
            <a:spAutoFit/>
          </a:bodyPr>
          <a:lstStyle/>
          <a:p>
            <a:pPr lvl="0" algn="ctr"/>
            <a:r>
              <a:rPr lang="en-US" sz="4000" b="1" dirty="0" smtClean="0">
                <a:solidFill>
                  <a:srgbClr val="8B5E3B"/>
                </a:solidFill>
                <a:cs typeface="Arial" panose="020B0604020202020204" pitchFamily="34" charset="0"/>
              </a:rPr>
              <a:t>Soil is the Median for Wood Production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9696" y="1459565"/>
            <a:ext cx="2612572" cy="2286000"/>
          </a:xfrm>
          <a:prstGeom prst="rect">
            <a:avLst/>
          </a:prstGeom>
        </p:spPr>
      </p:pic>
      <p:grpSp>
        <p:nvGrpSpPr>
          <p:cNvPr id="3" name="Group 2"/>
          <p:cNvGrpSpPr/>
          <p:nvPr/>
        </p:nvGrpSpPr>
        <p:grpSpPr>
          <a:xfrm>
            <a:off x="7756240" y="1188720"/>
            <a:ext cx="3518312" cy="2827691"/>
            <a:chOff x="8186008" y="1188720"/>
            <a:chExt cx="3518312" cy="2827691"/>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6008" y="1188720"/>
              <a:ext cx="2054977" cy="1371600"/>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5385" t="9376" r="5471" b="3125"/>
            <a:stretch/>
          </p:blipFill>
          <p:spPr>
            <a:xfrm>
              <a:off x="10332720" y="1188720"/>
              <a:ext cx="1371600" cy="13716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55111" y="2651760"/>
              <a:ext cx="2048256" cy="1364651"/>
            </a:xfrm>
            <a:prstGeom prst="rect">
              <a:avLst/>
            </a:prstGeom>
          </p:spPr>
        </p:pic>
      </p:grpSp>
      <p:pic>
        <p:nvPicPr>
          <p:cNvPr id="8" name="Picture 7"/>
          <p:cNvPicPr>
            <a:picLocks noChangeAspect="1"/>
          </p:cNvPicPr>
          <p:nvPr/>
        </p:nvPicPr>
        <p:blipFill>
          <a:blip r:embed="rId6">
            <a:lum bright="14000" contrast="1000"/>
            <a:extLst>
              <a:ext uri="{28A0092B-C50C-407E-A947-70E740481C1C}">
                <a14:useLocalDpi xmlns:a14="http://schemas.microsoft.com/office/drawing/2010/main" val="0"/>
              </a:ext>
            </a:extLst>
          </a:blip>
          <a:stretch>
            <a:fillRect/>
          </a:stretch>
        </p:blipFill>
        <p:spPr>
          <a:xfrm>
            <a:off x="914400" y="1459565"/>
            <a:ext cx="2521323" cy="2286000"/>
          </a:xfrm>
          <a:prstGeom prst="rect">
            <a:avLst/>
          </a:prstGeom>
        </p:spPr>
      </p:pic>
      <p:sp>
        <p:nvSpPr>
          <p:cNvPr id="9" name="Rectangle 8"/>
          <p:cNvSpPr/>
          <p:nvPr/>
        </p:nvSpPr>
        <p:spPr>
          <a:xfrm>
            <a:off x="914400" y="4114800"/>
            <a:ext cx="10360152" cy="1384995"/>
          </a:xfrm>
          <a:prstGeom prst="rect">
            <a:avLst/>
          </a:prstGeom>
        </p:spPr>
        <p:txBody>
          <a:bodyPr wrap="square">
            <a:spAutoFit/>
          </a:bodyPr>
          <a:lstStyle/>
          <a:p>
            <a:pPr marL="457200" indent="-457200">
              <a:buClr>
                <a:srgbClr val="8B5E3B"/>
              </a:buClr>
              <a:buFont typeface="Arial" panose="020B0604020202020204" pitchFamily="34" charset="0"/>
              <a:buChar char="•"/>
            </a:pPr>
            <a:r>
              <a:rPr lang="en-US" sz="2800" b="1" dirty="0" smtClean="0">
                <a:cs typeface="Arial" panose="020B0604020202020204" pitchFamily="34" charset="0"/>
              </a:rPr>
              <a:t>Soil </a:t>
            </a:r>
            <a:r>
              <a:rPr lang="en-US" sz="2800" b="1" dirty="0">
                <a:cs typeface="Arial" panose="020B0604020202020204" pitchFamily="34" charset="0"/>
              </a:rPr>
              <a:t>provides the major components of wood </a:t>
            </a:r>
            <a:r>
              <a:rPr lang="en-US" sz="2800" b="1" dirty="0" smtClean="0">
                <a:cs typeface="Arial" panose="020B0604020202020204" pitchFamily="34" charset="0"/>
              </a:rPr>
              <a:t>composition </a:t>
            </a:r>
            <a:r>
              <a:rPr lang="en-US" sz="2800" b="1" i="1" dirty="0" smtClean="0">
                <a:cs typeface="Arial" panose="020B0604020202020204" pitchFamily="34" charset="0"/>
              </a:rPr>
              <a:t>(carbon, water, nutrients, minerals, </a:t>
            </a:r>
            <a:r>
              <a:rPr lang="en-US" sz="2800" b="1" i="1" dirty="0" err="1" smtClean="0">
                <a:cs typeface="Arial" panose="020B0604020202020204" pitchFamily="34" charset="0"/>
              </a:rPr>
              <a:t>etc</a:t>
            </a:r>
            <a:r>
              <a:rPr lang="en-US" sz="2800" b="1" i="1" dirty="0" smtClean="0">
                <a:cs typeface="Arial" panose="020B0604020202020204" pitchFamily="34" charset="0"/>
              </a:rPr>
              <a:t> )</a:t>
            </a:r>
            <a:r>
              <a:rPr lang="en-US" sz="2800" b="1" dirty="0" smtClean="0">
                <a:cs typeface="Arial" panose="020B0604020202020204" pitchFamily="34" charset="0"/>
              </a:rPr>
              <a:t>.</a:t>
            </a:r>
          </a:p>
          <a:p>
            <a:pPr marL="457200" indent="-457200">
              <a:buClr>
                <a:srgbClr val="8B5E3B"/>
              </a:buClr>
              <a:buFont typeface="Arial" panose="020B0604020202020204" pitchFamily="34" charset="0"/>
              <a:buChar char="•"/>
            </a:pPr>
            <a:r>
              <a:rPr lang="en-US" sz="2800" b="1" dirty="0" smtClean="0">
                <a:cs typeface="Arial" panose="020B0604020202020204" pitchFamily="34" charset="0"/>
              </a:rPr>
              <a:t>Wood is used in building and thousands of everyday products.</a:t>
            </a:r>
            <a:endParaRPr lang="en-US" sz="2800" b="1" dirty="0">
              <a:cs typeface="Arial" panose="020B0604020202020204" pitchFamily="34" charset="0"/>
            </a:endParaRPr>
          </a:p>
        </p:txBody>
      </p:sp>
    </p:spTree>
    <p:extLst>
      <p:ext uri="{BB962C8B-B14F-4D97-AF65-F5344CB8AC3E}">
        <p14:creationId xmlns:p14="http://schemas.microsoft.com/office/powerpoint/2010/main" val="8996689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411480"/>
            <a:ext cx="10360152" cy="646331"/>
          </a:xfrm>
          <a:prstGeom prst="rect">
            <a:avLst/>
          </a:prstGeom>
        </p:spPr>
        <p:txBody>
          <a:bodyPr wrap="square">
            <a:spAutoFit/>
          </a:bodyPr>
          <a:lstStyle/>
          <a:p>
            <a:pPr lvl="0" algn="ctr"/>
            <a:r>
              <a:rPr lang="en-US" sz="3600" b="1" dirty="0" smtClean="0">
                <a:solidFill>
                  <a:srgbClr val="8B5E3B"/>
                </a:solidFill>
                <a:cs typeface="Arial" panose="020B0604020202020204" pitchFamily="34" charset="0"/>
              </a:rPr>
              <a:t>Soil</a:t>
            </a:r>
            <a:r>
              <a:rPr lang="en-US" sz="3600" b="1" dirty="0">
                <a:solidFill>
                  <a:srgbClr val="8B5E3B"/>
                </a:solidFill>
                <a:cs typeface="Arial" panose="020B0604020202020204" pitchFamily="34" charset="0"/>
              </a:rPr>
              <a:t> </a:t>
            </a:r>
            <a:r>
              <a:rPr lang="en-US" sz="3600" b="1" dirty="0" smtClean="0">
                <a:solidFill>
                  <a:srgbClr val="8B5E3B"/>
                </a:solidFill>
                <a:cs typeface="Arial" panose="020B0604020202020204" pitchFamily="34" charset="0"/>
              </a:rPr>
              <a:t>is the Foundation for Structures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7992" y="1027904"/>
            <a:ext cx="3142959" cy="18288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87483" y="1027904"/>
            <a:ext cx="2919660" cy="1828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43938" y="3231918"/>
            <a:ext cx="2730614" cy="18288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400" y="3231918"/>
            <a:ext cx="2959421" cy="1828800"/>
          </a:xfrm>
          <a:prstGeom prst="rect">
            <a:avLst/>
          </a:prstGeom>
        </p:spPr>
      </p:pic>
      <p:sp>
        <p:nvSpPr>
          <p:cNvPr id="7" name="TextBox 6"/>
          <p:cNvSpPr txBox="1"/>
          <p:nvPr/>
        </p:nvSpPr>
        <p:spPr>
          <a:xfrm>
            <a:off x="1702672" y="2849223"/>
            <a:ext cx="3767959" cy="369332"/>
          </a:xfrm>
          <a:prstGeom prst="rect">
            <a:avLst/>
          </a:prstGeom>
          <a:noFill/>
        </p:spPr>
        <p:txBody>
          <a:bodyPr wrap="square" rtlCol="0">
            <a:spAutoFit/>
          </a:bodyPr>
          <a:lstStyle/>
          <a:p>
            <a:pPr algn="ctr"/>
            <a:r>
              <a:rPr lang="en-US" b="1" dirty="0" smtClean="0"/>
              <a:t>Proper construction to soil types</a:t>
            </a:r>
            <a:endParaRPr lang="en-US" b="1" dirty="0"/>
          </a:p>
        </p:txBody>
      </p:sp>
      <p:sp>
        <p:nvSpPr>
          <p:cNvPr id="8" name="Rectangle 7"/>
          <p:cNvSpPr/>
          <p:nvPr/>
        </p:nvSpPr>
        <p:spPr>
          <a:xfrm>
            <a:off x="1281819" y="5013420"/>
            <a:ext cx="2224583" cy="369332"/>
          </a:xfrm>
          <a:prstGeom prst="rect">
            <a:avLst/>
          </a:prstGeom>
        </p:spPr>
        <p:txBody>
          <a:bodyPr wrap="none">
            <a:spAutoFit/>
          </a:bodyPr>
          <a:lstStyle/>
          <a:p>
            <a:pPr algn="ctr"/>
            <a:r>
              <a:rPr lang="en-US" b="1" dirty="0" smtClean="0"/>
              <a:t>Shrink-Swell soil type</a:t>
            </a:r>
            <a:endParaRPr lang="en-US" b="1" dirty="0"/>
          </a:p>
        </p:txBody>
      </p:sp>
      <p:sp>
        <p:nvSpPr>
          <p:cNvPr id="9" name="Rectangle 8"/>
          <p:cNvSpPr/>
          <p:nvPr/>
        </p:nvSpPr>
        <p:spPr>
          <a:xfrm>
            <a:off x="8543938" y="5013420"/>
            <a:ext cx="2730614" cy="646331"/>
          </a:xfrm>
          <a:prstGeom prst="rect">
            <a:avLst/>
          </a:prstGeom>
        </p:spPr>
        <p:txBody>
          <a:bodyPr wrap="square">
            <a:spAutoFit/>
          </a:bodyPr>
          <a:lstStyle/>
          <a:p>
            <a:pPr algn="ctr"/>
            <a:r>
              <a:rPr lang="en-US" b="1" dirty="0"/>
              <a:t>E</a:t>
            </a:r>
            <a:r>
              <a:rPr lang="en-US" b="1" dirty="0" smtClean="0"/>
              <a:t>xample when soil </a:t>
            </a:r>
            <a:br>
              <a:rPr lang="en-US" b="1" dirty="0" smtClean="0"/>
            </a:br>
            <a:r>
              <a:rPr lang="en-US" b="1" dirty="0" smtClean="0"/>
              <a:t>type not considered</a:t>
            </a:r>
            <a:endParaRPr lang="en-US" b="1" dirty="0"/>
          </a:p>
        </p:txBody>
      </p:sp>
      <p:sp>
        <p:nvSpPr>
          <p:cNvPr id="10" name="Rectangle 9"/>
          <p:cNvSpPr/>
          <p:nvPr/>
        </p:nvSpPr>
        <p:spPr>
          <a:xfrm>
            <a:off x="7114056" y="2790198"/>
            <a:ext cx="3275409" cy="369332"/>
          </a:xfrm>
          <a:prstGeom prst="rect">
            <a:avLst/>
          </a:prstGeom>
        </p:spPr>
        <p:txBody>
          <a:bodyPr wrap="square">
            <a:spAutoFit/>
          </a:bodyPr>
          <a:lstStyle/>
          <a:p>
            <a:pPr algn="ctr"/>
            <a:r>
              <a:rPr lang="en-US" b="1" dirty="0"/>
              <a:t>Proper construction </a:t>
            </a:r>
            <a:r>
              <a:rPr lang="en-US" b="1" dirty="0" smtClean="0"/>
              <a:t>to </a:t>
            </a:r>
            <a:r>
              <a:rPr lang="en-US" b="1" dirty="0"/>
              <a:t>soil </a:t>
            </a:r>
            <a:r>
              <a:rPr lang="en-US" b="1" dirty="0" smtClean="0"/>
              <a:t>type</a:t>
            </a:r>
            <a:endParaRPr lang="en-US" b="1" dirty="0"/>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75310" y="3231918"/>
            <a:ext cx="2867140" cy="1828800"/>
          </a:xfrm>
          <a:prstGeom prst="rect">
            <a:avLst/>
          </a:prstGeom>
        </p:spPr>
      </p:pic>
      <p:sp>
        <p:nvSpPr>
          <p:cNvPr id="12" name="Rectangle 11"/>
          <p:cNvSpPr/>
          <p:nvPr/>
        </p:nvSpPr>
        <p:spPr>
          <a:xfrm>
            <a:off x="5184850" y="5013420"/>
            <a:ext cx="2048061" cy="369332"/>
          </a:xfrm>
          <a:prstGeom prst="rect">
            <a:avLst/>
          </a:prstGeom>
        </p:spPr>
        <p:txBody>
          <a:bodyPr wrap="none">
            <a:spAutoFit/>
          </a:bodyPr>
          <a:lstStyle/>
          <a:p>
            <a:pPr algn="ctr"/>
            <a:r>
              <a:rPr lang="en-US" b="1" dirty="0" smtClean="0"/>
              <a:t>Cracked foundation</a:t>
            </a:r>
            <a:endParaRPr lang="en-US" b="1" dirty="0"/>
          </a:p>
        </p:txBody>
      </p:sp>
    </p:spTree>
    <p:extLst>
      <p:ext uri="{BB962C8B-B14F-4D97-AF65-F5344CB8AC3E}">
        <p14:creationId xmlns:p14="http://schemas.microsoft.com/office/powerpoint/2010/main" val="3309620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411480"/>
            <a:ext cx="10360152" cy="707886"/>
          </a:xfrm>
          <a:prstGeom prst="rect">
            <a:avLst/>
          </a:prstGeom>
        </p:spPr>
        <p:txBody>
          <a:bodyPr wrap="square">
            <a:spAutoFit/>
          </a:bodyPr>
          <a:lstStyle/>
          <a:p>
            <a:pPr lvl="0" algn="ctr"/>
            <a:r>
              <a:rPr lang="en-US" sz="4000" b="1" dirty="0" smtClean="0">
                <a:solidFill>
                  <a:srgbClr val="8B5E3B"/>
                </a:solidFill>
                <a:cs typeface="Arial" panose="020B0604020202020204" pitchFamily="34" charset="0"/>
              </a:rPr>
              <a:t>Soil</a:t>
            </a:r>
            <a:r>
              <a:rPr lang="en-US" sz="4000" b="1" dirty="0">
                <a:solidFill>
                  <a:srgbClr val="8B5E3B"/>
                </a:solidFill>
                <a:cs typeface="Arial" panose="020B0604020202020204" pitchFamily="34" charset="0"/>
              </a:rPr>
              <a:t> </a:t>
            </a:r>
            <a:r>
              <a:rPr lang="en-US" sz="4000" b="1" dirty="0" smtClean="0">
                <a:solidFill>
                  <a:srgbClr val="8B5E3B"/>
                </a:solidFill>
                <a:cs typeface="Arial" panose="020B0604020202020204" pitchFamily="34" charset="0"/>
              </a:rPr>
              <a:t>and “Green Building”</a:t>
            </a:r>
          </a:p>
        </p:txBody>
      </p:sp>
      <p:sp>
        <p:nvSpPr>
          <p:cNvPr id="7" name="TextBox 6"/>
          <p:cNvSpPr txBox="1"/>
          <p:nvPr/>
        </p:nvSpPr>
        <p:spPr>
          <a:xfrm>
            <a:off x="1354190" y="2897957"/>
            <a:ext cx="4882940" cy="369332"/>
          </a:xfrm>
          <a:prstGeom prst="rect">
            <a:avLst/>
          </a:prstGeom>
          <a:noFill/>
        </p:spPr>
        <p:txBody>
          <a:bodyPr wrap="none" rtlCol="0">
            <a:spAutoFit/>
          </a:bodyPr>
          <a:lstStyle/>
          <a:p>
            <a:pPr algn="ctr"/>
            <a:r>
              <a:rPr lang="en-US" b="1" dirty="0" smtClean="0"/>
              <a:t>Urban green roof for insulation and water re-use</a:t>
            </a:r>
            <a:endParaRPr lang="en-US" b="1" dirty="0"/>
          </a:p>
        </p:txBody>
      </p:sp>
      <p:sp>
        <p:nvSpPr>
          <p:cNvPr id="8" name="Rectangle 7"/>
          <p:cNvSpPr/>
          <p:nvPr/>
        </p:nvSpPr>
        <p:spPr>
          <a:xfrm>
            <a:off x="914401" y="5047100"/>
            <a:ext cx="2280604" cy="646331"/>
          </a:xfrm>
          <a:prstGeom prst="rect">
            <a:avLst/>
          </a:prstGeom>
        </p:spPr>
        <p:txBody>
          <a:bodyPr wrap="square">
            <a:spAutoFit/>
          </a:bodyPr>
          <a:lstStyle/>
          <a:p>
            <a:pPr algn="ctr"/>
            <a:r>
              <a:rPr lang="en-US" b="1" dirty="0" smtClean="0"/>
              <a:t>Geo-Thermal heat/cooling system</a:t>
            </a:r>
            <a:endParaRPr lang="en-US" b="1" dirty="0"/>
          </a:p>
        </p:txBody>
      </p:sp>
      <p:sp>
        <p:nvSpPr>
          <p:cNvPr id="9" name="Rectangle 8"/>
          <p:cNvSpPr/>
          <p:nvPr/>
        </p:nvSpPr>
        <p:spPr>
          <a:xfrm>
            <a:off x="4514729" y="5047099"/>
            <a:ext cx="2770172" cy="646331"/>
          </a:xfrm>
          <a:prstGeom prst="rect">
            <a:avLst/>
          </a:prstGeom>
        </p:spPr>
        <p:txBody>
          <a:bodyPr wrap="square">
            <a:spAutoFit/>
          </a:bodyPr>
          <a:lstStyle/>
          <a:p>
            <a:pPr algn="ctr"/>
            <a:r>
              <a:rPr lang="en-US" b="1" dirty="0" smtClean="0"/>
              <a:t>Soil potential </a:t>
            </a:r>
            <a:br>
              <a:rPr lang="en-US" b="1" dirty="0" smtClean="0"/>
            </a:br>
            <a:r>
              <a:rPr lang="en-US" b="1" dirty="0" smtClean="0"/>
              <a:t>for heating/cooling</a:t>
            </a:r>
            <a:endParaRPr lang="en-US" b="1" dirty="0"/>
          </a:p>
        </p:txBody>
      </p:sp>
      <p:sp>
        <p:nvSpPr>
          <p:cNvPr id="10" name="Rectangle 9"/>
          <p:cNvSpPr/>
          <p:nvPr/>
        </p:nvSpPr>
        <p:spPr>
          <a:xfrm>
            <a:off x="7340663" y="2897957"/>
            <a:ext cx="2569742" cy="369332"/>
          </a:xfrm>
          <a:prstGeom prst="rect">
            <a:avLst/>
          </a:prstGeom>
        </p:spPr>
        <p:txBody>
          <a:bodyPr wrap="none">
            <a:spAutoFit/>
          </a:bodyPr>
          <a:lstStyle/>
          <a:p>
            <a:pPr algn="ctr"/>
            <a:r>
              <a:rPr lang="en-US" b="1" dirty="0" smtClean="0"/>
              <a:t>Green roof cross-section.</a:t>
            </a:r>
            <a:endParaRPr lang="en-US" b="1" dirty="0"/>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1" y="3260575"/>
            <a:ext cx="2280604" cy="1829056"/>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1136" y="1097280"/>
            <a:ext cx="2828796" cy="1828800"/>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7184" y="1097280"/>
            <a:ext cx="3176953" cy="1828800"/>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14728" y="3260575"/>
            <a:ext cx="2770172" cy="1828800"/>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04624" y="3260575"/>
            <a:ext cx="2438400" cy="1828800"/>
          </a:xfrm>
          <a:prstGeom prst="rect">
            <a:avLst/>
          </a:prstGeom>
        </p:spPr>
      </p:pic>
      <p:sp>
        <p:nvSpPr>
          <p:cNvPr id="17" name="Rectangle 16"/>
          <p:cNvSpPr/>
          <p:nvPr/>
        </p:nvSpPr>
        <p:spPr>
          <a:xfrm>
            <a:off x="8604624" y="5047099"/>
            <a:ext cx="2438400" cy="646331"/>
          </a:xfrm>
          <a:prstGeom prst="rect">
            <a:avLst/>
          </a:prstGeom>
        </p:spPr>
        <p:txBody>
          <a:bodyPr wrap="square">
            <a:spAutoFit/>
          </a:bodyPr>
          <a:lstStyle/>
          <a:p>
            <a:pPr algn="ctr"/>
            <a:r>
              <a:rPr lang="en-US" b="1" dirty="0" smtClean="0"/>
              <a:t>Urban garden reuses and cleans water</a:t>
            </a:r>
            <a:endParaRPr lang="en-US" b="1" dirty="0"/>
          </a:p>
        </p:txBody>
      </p:sp>
    </p:spTree>
    <p:extLst>
      <p:ext uri="{BB962C8B-B14F-4D97-AF65-F5344CB8AC3E}">
        <p14:creationId xmlns:p14="http://schemas.microsoft.com/office/powerpoint/2010/main" val="7556075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1710" y="463012"/>
            <a:ext cx="5013435" cy="5079297"/>
          </a:xfrm>
          <a:prstGeom prst="rect">
            <a:avLst/>
          </a:prstGeom>
        </p:spPr>
      </p:pic>
      <p:sp>
        <p:nvSpPr>
          <p:cNvPr id="5" name="Title 1"/>
          <p:cNvSpPr txBox="1">
            <a:spLocks/>
          </p:cNvSpPr>
          <p:nvPr/>
        </p:nvSpPr>
        <p:spPr>
          <a:xfrm>
            <a:off x="914400" y="411480"/>
            <a:ext cx="10360152" cy="9144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000" b="1" dirty="0" smtClean="0">
                <a:solidFill>
                  <a:srgbClr val="8B5E3B"/>
                </a:solidFill>
                <a:latin typeface="+mn-lt"/>
              </a:rPr>
              <a:t>“Now You Know”</a:t>
            </a:r>
            <a:endParaRPr lang="en-US" sz="4000" b="1" dirty="0">
              <a:solidFill>
                <a:srgbClr val="8B5E3B"/>
              </a:solidFill>
              <a:latin typeface="+mn-lt"/>
            </a:endParaRPr>
          </a:p>
        </p:txBody>
      </p:sp>
      <p:sp>
        <p:nvSpPr>
          <p:cNvPr id="6" name="Content Placeholder 2"/>
          <p:cNvSpPr txBox="1">
            <a:spLocks/>
          </p:cNvSpPr>
          <p:nvPr/>
        </p:nvSpPr>
        <p:spPr>
          <a:xfrm>
            <a:off x="914400" y="1371600"/>
            <a:ext cx="10969625" cy="25146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b="1" dirty="0">
                <a:cs typeface="Arial" panose="020B0604020202020204" pitchFamily="34" charset="0"/>
              </a:rPr>
              <a:t>Soil Impacts Daily </a:t>
            </a:r>
            <a:r>
              <a:rPr lang="en-US" b="1" dirty="0" smtClean="0">
                <a:cs typeface="Arial" panose="020B0604020202020204" pitchFamily="34" charset="0"/>
              </a:rPr>
              <a:t>Life</a:t>
            </a:r>
            <a:endParaRPr lang="en-US" b="1" dirty="0">
              <a:cs typeface="Arial" panose="020B0604020202020204" pitchFamily="34" charset="0"/>
            </a:endParaRPr>
          </a:p>
        </p:txBody>
      </p:sp>
    </p:spTree>
    <p:extLst>
      <p:ext uri="{BB962C8B-B14F-4D97-AF65-F5344CB8AC3E}">
        <p14:creationId xmlns:p14="http://schemas.microsoft.com/office/powerpoint/2010/main" val="34928277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914400" y="411480"/>
            <a:ext cx="10360152" cy="803402"/>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r>
              <a:rPr lang="en-US" sz="4000" b="1" u="sng" dirty="0" smtClean="0">
                <a:solidFill>
                  <a:srgbClr val="8B5E3B"/>
                </a:solidFill>
                <a:cs typeface="Arial" panose="020B0604020202020204" pitchFamily="34" charset="0"/>
              </a:rPr>
              <a:t>Soil</a:t>
            </a:r>
            <a:r>
              <a:rPr lang="en-US" sz="4000" b="1" dirty="0" smtClean="0">
                <a:solidFill>
                  <a:srgbClr val="8B5E3B"/>
                </a:solidFill>
                <a:cs typeface="Arial" panose="020B0604020202020204" pitchFamily="34" charset="0"/>
              </a:rPr>
              <a:t> resources are basic to all forms of life.</a:t>
            </a:r>
            <a:endParaRPr lang="en-US" sz="4000" b="1" dirty="0">
              <a:solidFill>
                <a:srgbClr val="8B5E3B"/>
              </a:solidFill>
              <a:cs typeface="Arial" panose="020B0604020202020204" pitchFamily="34" charset="0"/>
            </a:endParaRP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567" r="1227" b="1068"/>
          <a:stretch/>
        </p:blipFill>
        <p:spPr>
          <a:xfrm>
            <a:off x="3287772" y="1371601"/>
            <a:ext cx="5613409" cy="4749801"/>
          </a:xfrm>
          <a:prstGeom prst="rect">
            <a:avLst/>
          </a:prstGeom>
        </p:spPr>
      </p:pic>
    </p:spTree>
    <p:extLst>
      <p:ext uri="{BB962C8B-B14F-4D97-AF65-F5344CB8AC3E}">
        <p14:creationId xmlns:p14="http://schemas.microsoft.com/office/powerpoint/2010/main" val="22749302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7864443" y="2066544"/>
            <a:ext cx="2467226" cy="2673622"/>
            <a:chOff x="8432002" y="1862812"/>
            <a:chExt cx="2429576" cy="2772156"/>
          </a:xfrm>
        </p:grpSpPr>
        <p:pic>
          <p:nvPicPr>
            <p:cNvPr id="1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32002" y="1862812"/>
              <a:ext cx="2429576" cy="244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9391948" y="4296414"/>
              <a:ext cx="649224" cy="338554"/>
            </a:xfrm>
            <a:prstGeom prst="rect">
              <a:avLst/>
            </a:prstGeom>
            <a:noFill/>
          </p:spPr>
          <p:txBody>
            <a:bodyPr wrap="square" rtlCol="0">
              <a:spAutoFit/>
            </a:bodyPr>
            <a:lstStyle/>
            <a:p>
              <a:r>
                <a:rPr lang="en-US" sz="1600" dirty="0" smtClean="0"/>
                <a:t>SSSA</a:t>
              </a:r>
              <a:endParaRPr lang="en-US" sz="1600" dirty="0"/>
            </a:p>
          </p:txBody>
        </p:sp>
      </p:grpSp>
      <p:pic>
        <p:nvPicPr>
          <p:cNvPr id="15" name="Picture 14"/>
          <p:cNvPicPr>
            <a:picLocks noChangeAspect="1"/>
          </p:cNvPicPr>
          <p:nvPr/>
        </p:nvPicPr>
        <p:blipFill>
          <a:blip r:embed="rId3"/>
          <a:stretch>
            <a:fillRect/>
          </a:stretch>
        </p:blipFill>
        <p:spPr>
          <a:xfrm>
            <a:off x="697858" y="2062550"/>
            <a:ext cx="5423282" cy="2182540"/>
          </a:xfrm>
          <a:prstGeom prst="rect">
            <a:avLst/>
          </a:prstGeom>
        </p:spPr>
      </p:pic>
      <p:sp>
        <p:nvSpPr>
          <p:cNvPr id="16" name="Flowchart: Summing Junction 15"/>
          <p:cNvSpPr>
            <a:spLocks noChangeAspect="1"/>
          </p:cNvSpPr>
          <p:nvPr/>
        </p:nvSpPr>
        <p:spPr>
          <a:xfrm>
            <a:off x="4199135" y="1997270"/>
            <a:ext cx="2742896" cy="2742896"/>
          </a:xfrm>
          <a:prstGeom prst="flowChartSummingJunction">
            <a:avLst/>
          </a:prstGeom>
          <a:noFill/>
          <a:ln w="107950" cmpd="sng">
            <a:solidFill>
              <a:srgbClr val="FF0000">
                <a:alpha val="38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p:nvPr/>
        </p:nvCxnSpPr>
        <p:spPr>
          <a:xfrm>
            <a:off x="8597462" y="4303231"/>
            <a:ext cx="571445" cy="956791"/>
          </a:xfrm>
          <a:prstGeom prst="line">
            <a:avLst/>
          </a:prstGeom>
          <a:ln w="228600" cap="rnd">
            <a:solidFill>
              <a:srgbClr val="2D961C">
                <a:alpha val="60000"/>
              </a:srgbClr>
            </a:solidFill>
          </a:ln>
        </p:spPr>
        <p:style>
          <a:lnRef idx="1">
            <a:schemeClr val="dk1"/>
          </a:lnRef>
          <a:fillRef idx="0">
            <a:schemeClr val="dk1"/>
          </a:fillRef>
          <a:effectRef idx="0">
            <a:schemeClr val="dk1"/>
          </a:effectRef>
          <a:fontRef idx="minor">
            <a:schemeClr val="tx1"/>
          </a:fontRef>
        </p:style>
      </p:cxnSp>
      <p:cxnSp>
        <p:nvCxnSpPr>
          <p:cNvPr id="18" name="Straight Connector 17"/>
          <p:cNvCxnSpPr/>
          <p:nvPr/>
        </p:nvCxnSpPr>
        <p:spPr>
          <a:xfrm flipH="1">
            <a:off x="9168907" y="1477414"/>
            <a:ext cx="1887976" cy="3782608"/>
          </a:xfrm>
          <a:prstGeom prst="line">
            <a:avLst/>
          </a:prstGeom>
          <a:ln w="228600" cap="rnd">
            <a:solidFill>
              <a:srgbClr val="2D961C">
                <a:alpha val="60000"/>
              </a:srgbClr>
            </a:solidFill>
            <a:bevel/>
          </a:ln>
        </p:spPr>
        <p:style>
          <a:lnRef idx="1">
            <a:schemeClr val="accent1"/>
          </a:lnRef>
          <a:fillRef idx="0">
            <a:schemeClr val="accent1"/>
          </a:fillRef>
          <a:effectRef idx="0">
            <a:schemeClr val="accent1"/>
          </a:effectRef>
          <a:fontRef idx="minor">
            <a:schemeClr val="tx1"/>
          </a:fontRef>
        </p:style>
      </p:cxnSp>
      <p:sp>
        <p:nvSpPr>
          <p:cNvPr id="19" name="Subtitle 2"/>
          <p:cNvSpPr txBox="1">
            <a:spLocks/>
          </p:cNvSpPr>
          <p:nvPr/>
        </p:nvSpPr>
        <p:spPr>
          <a:xfrm>
            <a:off x="914400" y="411480"/>
            <a:ext cx="10360152" cy="1205799"/>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r>
              <a:rPr lang="en-US" sz="3600" b="1" dirty="0" smtClean="0">
                <a:solidFill>
                  <a:srgbClr val="8B5E3B"/>
                </a:solidFill>
                <a:latin typeface="Arial" panose="020B0604020202020204" pitchFamily="34" charset="0"/>
                <a:cs typeface="Arial" panose="020B0604020202020204" pitchFamily="34" charset="0"/>
              </a:rPr>
              <a:t>“and remember…”</a:t>
            </a:r>
          </a:p>
        </p:txBody>
      </p:sp>
    </p:spTree>
    <p:extLst>
      <p:ext uri="{BB962C8B-B14F-4D97-AF65-F5344CB8AC3E}">
        <p14:creationId xmlns:p14="http://schemas.microsoft.com/office/powerpoint/2010/main" val="22436101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647701"/>
            <a:ext cx="10515600" cy="4013199"/>
          </a:xfrm>
        </p:spPr>
        <p:txBody>
          <a:bodyPr>
            <a:normAutofit lnSpcReduction="10000"/>
          </a:bodyPr>
          <a:lstStyle/>
          <a:p>
            <a:pPr marL="0" indent="0">
              <a:buNone/>
            </a:pPr>
            <a:r>
              <a:rPr lang="en-US" dirty="0" smtClean="0"/>
              <a:t>The UN Declared 2015 as the International Year of Soils (IYS) to bring more attention to this important natural resource. The Soil Science Society of America celebrates IYS and is happy to bring you this presentation. We hope you take the time to learn more about soils at the many resources listed at the end of this presentation, as you learn more about how…</a:t>
            </a:r>
            <a:endParaRPr lang="en-US" dirty="0"/>
          </a:p>
          <a:p>
            <a:pPr marL="0" indent="0" algn="ctr">
              <a:buNone/>
            </a:pPr>
            <a:r>
              <a:rPr lang="en-US" sz="6600" i="1" dirty="0" smtClean="0">
                <a:solidFill>
                  <a:schemeClr val="accent2">
                    <a:lumMod val="75000"/>
                  </a:schemeClr>
                </a:solidFill>
              </a:rPr>
              <a:t>Soils Sustain Life</a:t>
            </a:r>
            <a:endParaRPr lang="en-US" sz="6600" i="1" dirty="0">
              <a:solidFill>
                <a:schemeClr val="accent2">
                  <a:lumMod val="75000"/>
                </a:schemeClr>
              </a:solidFill>
            </a:endParaRPr>
          </a:p>
        </p:txBody>
      </p:sp>
    </p:spTree>
    <p:extLst>
      <p:ext uri="{BB962C8B-B14F-4D97-AF65-F5344CB8AC3E}">
        <p14:creationId xmlns:p14="http://schemas.microsoft.com/office/powerpoint/2010/main" val="24694166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779589"/>
          </a:xfrm>
        </p:spPr>
        <p:txBody>
          <a:bodyPr>
            <a:normAutofit fontScale="90000"/>
          </a:bodyPr>
          <a:lstStyle/>
          <a:p>
            <a:r>
              <a:rPr lang="en-US" sz="2400" b="1" dirty="0" smtClean="0"/>
              <a:t>Thank you for listening!</a:t>
            </a:r>
            <a:br>
              <a:rPr lang="en-US" sz="2400" b="1" dirty="0" smtClean="0"/>
            </a:br>
            <a:r>
              <a:rPr lang="en-US" sz="2400" b="1" dirty="0" smtClean="0"/>
              <a:t>For further </a:t>
            </a:r>
            <a:r>
              <a:rPr lang="en-US" sz="2400" b="1" dirty="0"/>
              <a:t>i</a:t>
            </a:r>
            <a:r>
              <a:rPr lang="en-US" sz="2400" b="1" dirty="0" smtClean="0"/>
              <a:t>nformation, visit:</a:t>
            </a:r>
            <a:endParaRPr lang="en-US" sz="2400" b="1" dirty="0"/>
          </a:p>
        </p:txBody>
      </p:sp>
      <p:sp>
        <p:nvSpPr>
          <p:cNvPr id="3" name="Subtitle 2"/>
          <p:cNvSpPr>
            <a:spLocks noGrp="1"/>
          </p:cNvSpPr>
          <p:nvPr>
            <p:ph type="subTitle" idx="1"/>
          </p:nvPr>
        </p:nvSpPr>
        <p:spPr>
          <a:xfrm>
            <a:off x="1524000" y="2103120"/>
            <a:ext cx="9144000" cy="4078224"/>
          </a:xfrm>
        </p:spPr>
        <p:txBody>
          <a:bodyPr>
            <a:normAutofit/>
          </a:bodyPr>
          <a:lstStyle/>
          <a:p>
            <a:r>
              <a:rPr lang="en-US" b="1" dirty="0" smtClean="0"/>
              <a:t>Soils.org/discover-soils</a:t>
            </a:r>
            <a:r>
              <a:rPr lang="en-US" dirty="0" smtClean="0"/>
              <a:t> – information about all things soil!</a:t>
            </a:r>
          </a:p>
          <a:p>
            <a:r>
              <a:rPr lang="en-US" b="1" dirty="0" smtClean="0"/>
              <a:t>Soils4teachers.org</a:t>
            </a:r>
            <a:r>
              <a:rPr lang="en-US" dirty="0" smtClean="0"/>
              <a:t> – Lesson plans, activities, etc. for teachers</a:t>
            </a:r>
          </a:p>
          <a:p>
            <a:r>
              <a:rPr lang="en-US" b="1" dirty="0" smtClean="0"/>
              <a:t>Soils4kids.org</a:t>
            </a:r>
            <a:r>
              <a:rPr lang="en-US" dirty="0" smtClean="0"/>
              <a:t> – activities for the K-12 audience</a:t>
            </a:r>
          </a:p>
          <a:p>
            <a:r>
              <a:rPr lang="en-US" dirty="0" smtClean="0"/>
              <a:t>Follow us on facebook.com/</a:t>
            </a:r>
            <a:r>
              <a:rPr lang="en-US" dirty="0" err="1" smtClean="0"/>
              <a:t>iheartsoil</a:t>
            </a:r>
            <a:endParaRPr lang="en-US" dirty="0" smtClean="0"/>
          </a:p>
          <a:p>
            <a:endParaRPr lang="en-US" dirty="0" smtClean="0"/>
          </a:p>
          <a:p>
            <a:endParaRPr lang="en-US" dirty="0"/>
          </a:p>
          <a:p>
            <a:r>
              <a:rPr lang="en-US" b="1" dirty="0" smtClean="0">
                <a:solidFill>
                  <a:schemeClr val="accent2">
                    <a:lumMod val="75000"/>
                  </a:schemeClr>
                </a:solidFill>
              </a:rPr>
              <a:t>Soils sustain life!</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45369" y="3395273"/>
            <a:ext cx="442211" cy="442211"/>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7495" y="3903797"/>
            <a:ext cx="803223" cy="808578"/>
          </a:xfrm>
          <a:prstGeom prst="rect">
            <a:avLst/>
          </a:prstGeom>
        </p:spPr>
      </p:pic>
    </p:spTree>
    <p:extLst>
      <p:ext uri="{BB962C8B-B14F-4D97-AF65-F5344CB8AC3E}">
        <p14:creationId xmlns:p14="http://schemas.microsoft.com/office/powerpoint/2010/main" val="41756207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1760669" y="419839"/>
            <a:ext cx="7983966" cy="654129"/>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r>
              <a:rPr lang="en-US" sz="3600" b="1" dirty="0">
                <a:solidFill>
                  <a:srgbClr val="8B5E3B"/>
                </a:solidFill>
                <a:cs typeface="Arial" panose="020B0604020202020204" pitchFamily="34" charset="0"/>
              </a:rPr>
              <a:t>S</a:t>
            </a:r>
            <a:r>
              <a:rPr lang="en-US" sz="3600" b="1" dirty="0" smtClean="0">
                <a:solidFill>
                  <a:srgbClr val="8B5E3B"/>
                </a:solidFill>
                <a:cs typeface="Arial" panose="020B0604020202020204" pitchFamily="34" charset="0"/>
              </a:rPr>
              <a:t>oil resources are limited.</a:t>
            </a:r>
            <a:endParaRPr lang="en-US" sz="3600" b="1" dirty="0">
              <a:solidFill>
                <a:srgbClr val="8B5E3B"/>
              </a:solidFill>
              <a:cs typeface="Arial" panose="020B0604020202020204" pitchFamily="34" charset="0"/>
            </a:endParaRPr>
          </a:p>
        </p:txBody>
      </p:sp>
      <p:pic>
        <p:nvPicPr>
          <p:cNvPr id="8" name="Picture 7"/>
          <p:cNvPicPr>
            <a:picLocks noChangeAspect="1"/>
          </p:cNvPicPr>
          <p:nvPr/>
        </p:nvPicPr>
        <p:blipFill>
          <a:blip r:embed="rId2">
            <a:lum bright="-15000" contrast="15000"/>
            <a:extLst>
              <a:ext uri="{28A0092B-C50C-407E-A947-70E740481C1C}">
                <a14:useLocalDpi xmlns:a14="http://schemas.microsoft.com/office/drawing/2010/main" val="0"/>
              </a:ext>
            </a:extLst>
          </a:blip>
          <a:stretch>
            <a:fillRect/>
          </a:stretch>
        </p:blipFill>
        <p:spPr>
          <a:xfrm>
            <a:off x="6691256" y="1003358"/>
            <a:ext cx="4658061" cy="4527053"/>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010" y="1605788"/>
            <a:ext cx="5080000" cy="3556000"/>
          </a:xfrm>
          <a:prstGeom prst="rect">
            <a:avLst/>
          </a:prstGeom>
        </p:spPr>
      </p:pic>
      <p:sp>
        <p:nvSpPr>
          <p:cNvPr id="10" name="Rounded Rectangle 9"/>
          <p:cNvSpPr/>
          <p:nvPr/>
        </p:nvSpPr>
        <p:spPr>
          <a:xfrm>
            <a:off x="10497671" y="1003358"/>
            <a:ext cx="779929" cy="336776"/>
          </a:xfrm>
          <a:prstGeom prst="roundRect">
            <a:avLst>
              <a:gd name="adj" fmla="val 0"/>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5190564" y="1688562"/>
            <a:ext cx="801445" cy="379208"/>
          </a:xfrm>
          <a:prstGeom prst="roundRect">
            <a:avLst>
              <a:gd name="adj" fmla="val 0"/>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8489577" y="1428583"/>
            <a:ext cx="675938" cy="259979"/>
          </a:xfrm>
          <a:prstGeom prst="roundRect">
            <a:avLst>
              <a:gd name="adj" fmla="val 0"/>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73996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914400" y="411480"/>
            <a:ext cx="10360152" cy="1227871"/>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None/>
            </a:pPr>
            <a:r>
              <a:rPr lang="en-US" sz="4000" b="1" dirty="0" smtClean="0">
                <a:solidFill>
                  <a:srgbClr val="8B5E3B"/>
                </a:solidFill>
                <a:cs typeface="Arial" panose="020B0604020202020204" pitchFamily="34" charset="0"/>
              </a:rPr>
              <a:t>Limited resources, critical to life </a:t>
            </a:r>
            <a:br>
              <a:rPr lang="en-US" sz="4000" b="1" dirty="0" smtClean="0">
                <a:solidFill>
                  <a:srgbClr val="8B5E3B"/>
                </a:solidFill>
                <a:cs typeface="Arial" panose="020B0604020202020204" pitchFamily="34" charset="0"/>
              </a:rPr>
            </a:br>
            <a:r>
              <a:rPr lang="en-US" sz="4000" b="1" dirty="0" smtClean="0">
                <a:solidFill>
                  <a:srgbClr val="8B5E3B"/>
                </a:solidFill>
                <a:cs typeface="Arial" panose="020B0604020202020204" pitchFamily="34" charset="0"/>
              </a:rPr>
              <a:t>need to be   properly managed and utilized.</a:t>
            </a:r>
            <a:endParaRPr lang="en-US" sz="4000" b="1" dirty="0">
              <a:solidFill>
                <a:srgbClr val="8B5E3B"/>
              </a:solidFill>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4179" y="1805244"/>
            <a:ext cx="3420594" cy="3800660"/>
          </a:xfrm>
          <a:prstGeom prst="rect">
            <a:avLst/>
          </a:prstGeom>
        </p:spPr>
      </p:pic>
    </p:spTree>
    <p:extLst>
      <p:ext uri="{BB962C8B-B14F-4D97-AF65-F5344CB8AC3E}">
        <p14:creationId xmlns:p14="http://schemas.microsoft.com/office/powerpoint/2010/main" val="25602468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914400" y="411480"/>
            <a:ext cx="10360152" cy="1227871"/>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None/>
            </a:pPr>
            <a:r>
              <a:rPr lang="en-US" sz="4000" b="1" dirty="0" smtClean="0">
                <a:solidFill>
                  <a:srgbClr val="8B5E3B"/>
                </a:solidFill>
                <a:cs typeface="Arial" panose="020B0604020202020204" pitchFamily="34" charset="0"/>
              </a:rPr>
              <a:t>Soil as Basic Components for</a:t>
            </a:r>
          </a:p>
          <a:p>
            <a:pPr marL="0" indent="0" algn="ctr">
              <a:buNone/>
            </a:pPr>
            <a:r>
              <a:rPr lang="en-US" sz="4000" b="1" dirty="0" smtClean="0">
                <a:solidFill>
                  <a:srgbClr val="8B5E3B"/>
                </a:solidFill>
                <a:cs typeface="Arial" panose="020B0604020202020204" pitchFamily="34" charset="0"/>
              </a:rPr>
              <a:t>Infrastructure and Building Materials</a:t>
            </a:r>
            <a:endParaRPr lang="en-US" sz="4000" b="1" dirty="0">
              <a:solidFill>
                <a:srgbClr val="8B5E3B"/>
              </a:solidFill>
              <a:cs typeface="Arial" panose="020B0604020202020204" pitchFamily="34" charset="0"/>
            </a:endParaRPr>
          </a:p>
        </p:txBody>
      </p:sp>
      <p:sp>
        <p:nvSpPr>
          <p:cNvPr id="6" name="Subtitle 2"/>
          <p:cNvSpPr txBox="1">
            <a:spLocks/>
          </p:cNvSpPr>
          <p:nvPr/>
        </p:nvSpPr>
        <p:spPr>
          <a:xfrm>
            <a:off x="1828800" y="2224244"/>
            <a:ext cx="8531352" cy="189055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Clr>
                <a:srgbClr val="8B5E3B"/>
              </a:buClr>
              <a:buFont typeface="Arial" panose="020B0604020202020204" pitchFamily="34" charset="0"/>
              <a:buChar char="•"/>
            </a:pPr>
            <a:r>
              <a:rPr lang="en-US" sz="2800" b="1" dirty="0" smtClean="0">
                <a:solidFill>
                  <a:schemeClr val="tx1"/>
                </a:solidFill>
                <a:cs typeface="Arial" panose="020B0604020202020204" pitchFamily="34" charset="0"/>
              </a:rPr>
              <a:t> Potable (drinking) Water</a:t>
            </a:r>
          </a:p>
          <a:p>
            <a:pPr>
              <a:buClr>
                <a:srgbClr val="8B5E3B"/>
              </a:buClr>
              <a:buFont typeface="Arial" panose="020B0604020202020204" pitchFamily="34" charset="0"/>
              <a:buChar char="•"/>
            </a:pPr>
            <a:r>
              <a:rPr lang="en-US" sz="2800" b="1" dirty="0" smtClean="0">
                <a:solidFill>
                  <a:schemeClr val="tx1"/>
                </a:solidFill>
                <a:cs typeface="Arial" panose="020B0604020202020204" pitchFamily="34" charset="0"/>
              </a:rPr>
              <a:t> Water Treatment and Re-Use</a:t>
            </a:r>
          </a:p>
          <a:p>
            <a:pPr>
              <a:buClr>
                <a:srgbClr val="8B5E3B"/>
              </a:buClr>
              <a:buFont typeface="Arial" panose="020B0604020202020204" pitchFamily="34" charset="0"/>
              <a:buChar char="•"/>
            </a:pPr>
            <a:r>
              <a:rPr lang="en-US" sz="2800" b="1" dirty="0" smtClean="0">
                <a:solidFill>
                  <a:schemeClr val="tx1"/>
                </a:solidFill>
                <a:cs typeface="Arial" panose="020B0604020202020204" pitchFamily="34" charset="0"/>
              </a:rPr>
              <a:t> Foundations and Building Materials</a:t>
            </a:r>
            <a:endParaRPr lang="en-US" sz="2800" b="1" dirty="0">
              <a:solidFill>
                <a:schemeClr val="tx1"/>
              </a:solidFill>
              <a:cs typeface="Arial" panose="020B0604020202020204" pitchFamily="34" charset="0"/>
            </a:endParaRPr>
          </a:p>
        </p:txBody>
      </p:sp>
    </p:spTree>
    <p:extLst>
      <p:ext uri="{BB962C8B-B14F-4D97-AF65-F5344CB8AC3E}">
        <p14:creationId xmlns:p14="http://schemas.microsoft.com/office/powerpoint/2010/main" val="27619901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3852" y="1719072"/>
            <a:ext cx="4721249" cy="4214448"/>
          </a:xfrm>
          <a:prstGeom prst="rect">
            <a:avLst/>
          </a:prstGeom>
        </p:spPr>
      </p:pic>
      <p:sp>
        <p:nvSpPr>
          <p:cNvPr id="3" name="TextBox 2"/>
          <p:cNvSpPr txBox="1"/>
          <p:nvPr/>
        </p:nvSpPr>
        <p:spPr>
          <a:xfrm>
            <a:off x="914400" y="411480"/>
            <a:ext cx="10360152" cy="1261884"/>
          </a:xfrm>
          <a:prstGeom prst="rect">
            <a:avLst/>
          </a:prstGeom>
          <a:noFill/>
        </p:spPr>
        <p:txBody>
          <a:bodyPr wrap="square" rtlCol="0">
            <a:spAutoFit/>
          </a:bodyPr>
          <a:lstStyle/>
          <a:p>
            <a:pPr algn="ctr"/>
            <a:r>
              <a:rPr lang="en-US" sz="4000" b="1" dirty="0" smtClean="0">
                <a:solidFill>
                  <a:srgbClr val="8B5E3B"/>
                </a:solidFill>
              </a:rPr>
              <a:t>Did You Know…?</a:t>
            </a:r>
          </a:p>
          <a:p>
            <a:pPr algn="ctr"/>
            <a:r>
              <a:rPr lang="en-US" sz="3600" b="1" dirty="0" smtClean="0">
                <a:solidFill>
                  <a:srgbClr val="8B5E3B"/>
                </a:solidFill>
              </a:rPr>
              <a:t>Soil </a:t>
            </a:r>
            <a:r>
              <a:rPr lang="en-US" sz="3600" b="1" dirty="0" smtClean="0">
                <a:solidFill>
                  <a:schemeClr val="bg2">
                    <a:lumMod val="25000"/>
                  </a:schemeClr>
                </a:solidFill>
              </a:rPr>
              <a:t>filters your potable drinking water</a:t>
            </a:r>
            <a:r>
              <a:rPr lang="en-US" sz="3600" dirty="0" smtClean="0">
                <a:solidFill>
                  <a:schemeClr val="bg2">
                    <a:lumMod val="25000"/>
                  </a:schemeClr>
                </a:solidFill>
              </a:rPr>
              <a:t>.</a:t>
            </a:r>
            <a:endParaRPr lang="en-US" sz="3600" dirty="0">
              <a:solidFill>
                <a:schemeClr val="bg2">
                  <a:lumMod val="25000"/>
                </a:schemeClr>
              </a:solidFill>
            </a:endParaRPr>
          </a:p>
        </p:txBody>
      </p:sp>
    </p:spTree>
    <p:extLst>
      <p:ext uri="{BB962C8B-B14F-4D97-AF65-F5344CB8AC3E}">
        <p14:creationId xmlns:p14="http://schemas.microsoft.com/office/powerpoint/2010/main" val="19082652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914400" y="411480"/>
            <a:ext cx="10360152" cy="601087"/>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None/>
            </a:pPr>
            <a:r>
              <a:rPr lang="en-US" sz="4000" b="1" dirty="0" smtClean="0">
                <a:solidFill>
                  <a:srgbClr val="8B5E3B"/>
                </a:solidFill>
                <a:cs typeface="Arial" panose="020B0604020202020204" pitchFamily="34" charset="0"/>
              </a:rPr>
              <a:t>Potable Water is a Limited and Vital Resource</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4476" y="1371600"/>
            <a:ext cx="4323398" cy="3975259"/>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3731" y="1977777"/>
            <a:ext cx="3810000" cy="2857500"/>
          </a:xfrm>
          <a:prstGeom prst="rect">
            <a:avLst/>
          </a:prstGeom>
        </p:spPr>
      </p:pic>
    </p:spTree>
    <p:extLst>
      <p:ext uri="{BB962C8B-B14F-4D97-AF65-F5344CB8AC3E}">
        <p14:creationId xmlns:p14="http://schemas.microsoft.com/office/powerpoint/2010/main" val="29172202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914400" y="411480"/>
            <a:ext cx="10360152" cy="1828800"/>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None/>
            </a:pPr>
            <a:r>
              <a:rPr lang="en-US" sz="4000" b="1" dirty="0" smtClean="0">
                <a:solidFill>
                  <a:srgbClr val="8B5E3B"/>
                </a:solidFill>
                <a:cs typeface="Arial" panose="020B0604020202020204" pitchFamily="34" charset="0"/>
              </a:rPr>
              <a:t>Soil has filtered and recycled earth’s </a:t>
            </a:r>
            <a:br>
              <a:rPr lang="en-US" sz="4000" b="1" dirty="0" smtClean="0">
                <a:solidFill>
                  <a:srgbClr val="8B5E3B"/>
                </a:solidFill>
                <a:cs typeface="Arial" panose="020B0604020202020204" pitchFamily="34" charset="0"/>
              </a:rPr>
            </a:br>
            <a:r>
              <a:rPr lang="en-US" sz="4000" b="1" dirty="0" smtClean="0">
                <a:solidFill>
                  <a:srgbClr val="8B5E3B"/>
                </a:solidFill>
                <a:cs typeface="Arial" panose="020B0604020202020204" pitchFamily="34" charset="0"/>
              </a:rPr>
              <a:t>limited volume of water thousands of times.</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3786" y="1687962"/>
            <a:ext cx="6072188" cy="4234339"/>
          </a:xfrm>
          <a:prstGeom prst="rect">
            <a:avLst/>
          </a:prstGeom>
        </p:spPr>
      </p:pic>
    </p:spTree>
    <p:extLst>
      <p:ext uri="{BB962C8B-B14F-4D97-AF65-F5344CB8AC3E}">
        <p14:creationId xmlns:p14="http://schemas.microsoft.com/office/powerpoint/2010/main" val="24385244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Retrospect</Template>
  <TotalTime>0</TotalTime>
  <Words>597</Words>
  <Application>Microsoft Office PowerPoint</Application>
  <PresentationFormat>Widescreen</PresentationFormat>
  <Paragraphs>119</Paragraphs>
  <Slides>32</Slides>
  <Notes>0</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32</vt:i4>
      </vt:variant>
    </vt:vector>
  </HeadingPairs>
  <TitlesOfParts>
    <vt:vector size="36" baseType="lpstr">
      <vt:lpstr>Arial</vt:lpstr>
      <vt:lpstr>Calibri</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for listening! For further information, visit: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2014-10-15T15:16:56Z</dcterms:created>
  <dcterms:modified xsi:type="dcterms:W3CDTF">2014-12-04T16:12:43Z</dcterms:modified>
</cp:coreProperties>
</file>